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8"/>
  </p:notesMasterIdLst>
  <p:sldIdLst>
    <p:sldId id="256" r:id="rId2"/>
    <p:sldId id="302" r:id="rId3"/>
    <p:sldId id="370" r:id="rId4"/>
    <p:sldId id="371" r:id="rId5"/>
    <p:sldId id="372" r:id="rId6"/>
    <p:sldId id="350" r:id="rId7"/>
    <p:sldId id="351" r:id="rId8"/>
    <p:sldId id="273" r:id="rId9"/>
    <p:sldId id="343" r:id="rId10"/>
    <p:sldId id="344" r:id="rId11"/>
    <p:sldId id="347" r:id="rId12"/>
    <p:sldId id="369" r:id="rId13"/>
    <p:sldId id="348" r:id="rId14"/>
    <p:sldId id="352" r:id="rId15"/>
    <p:sldId id="361" r:id="rId16"/>
    <p:sldId id="353" r:id="rId17"/>
    <p:sldId id="355" r:id="rId18"/>
    <p:sldId id="366" r:id="rId19"/>
    <p:sldId id="354" r:id="rId20"/>
    <p:sldId id="356" r:id="rId21"/>
    <p:sldId id="357" r:id="rId22"/>
    <p:sldId id="359" r:id="rId23"/>
    <p:sldId id="360" r:id="rId24"/>
    <p:sldId id="364" r:id="rId25"/>
    <p:sldId id="358" r:id="rId26"/>
    <p:sldId id="266" r:id="rId27"/>
    <p:sldId id="275" r:id="rId28"/>
    <p:sldId id="259" r:id="rId29"/>
    <p:sldId id="318" r:id="rId30"/>
    <p:sldId id="271" r:id="rId31"/>
    <p:sldId id="340" r:id="rId32"/>
    <p:sldId id="341" r:id="rId33"/>
    <p:sldId id="342" r:id="rId34"/>
    <p:sldId id="333" r:id="rId35"/>
    <p:sldId id="260" r:id="rId36"/>
    <p:sldId id="335" r:id="rId37"/>
    <p:sldId id="334" r:id="rId38"/>
    <p:sldId id="299" r:id="rId39"/>
    <p:sldId id="338" r:id="rId40"/>
    <p:sldId id="336" r:id="rId41"/>
    <p:sldId id="337" r:id="rId42"/>
    <p:sldId id="309" r:id="rId43"/>
    <p:sldId id="349" r:id="rId44"/>
    <p:sldId id="279" r:id="rId45"/>
    <p:sldId id="311" r:id="rId46"/>
    <p:sldId id="283" r:id="rId47"/>
    <p:sldId id="277" r:id="rId48"/>
    <p:sldId id="276" r:id="rId49"/>
    <p:sldId id="368" r:id="rId50"/>
    <p:sldId id="367" r:id="rId51"/>
    <p:sldId id="330" r:id="rId52"/>
    <p:sldId id="332" r:id="rId53"/>
    <p:sldId id="373" r:id="rId54"/>
    <p:sldId id="374" r:id="rId55"/>
    <p:sldId id="294" r:id="rId56"/>
    <p:sldId id="292" r:id="rId57"/>
    <p:sldId id="291" r:id="rId58"/>
    <p:sldId id="293" r:id="rId59"/>
    <p:sldId id="290" r:id="rId60"/>
    <p:sldId id="339" r:id="rId61"/>
    <p:sldId id="362" r:id="rId62"/>
    <p:sldId id="363" r:id="rId63"/>
    <p:sldId id="314" r:id="rId64"/>
    <p:sldId id="295" r:id="rId65"/>
    <p:sldId id="297" r:id="rId66"/>
    <p:sldId id="300" r:id="rId6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870" autoAdjust="0"/>
  </p:normalViewPr>
  <p:slideViewPr>
    <p:cSldViewPr snapToGrid="0" snapToObjects="1">
      <p:cViewPr>
        <p:scale>
          <a:sx n="100" d="100"/>
          <a:sy n="100" d="100"/>
        </p:scale>
        <p:origin x="-952" y="-32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notesMaster" Target="notesMasters/notesMaster1.xml"/><Relationship Id="rId69" Type="http://schemas.openxmlformats.org/officeDocument/2006/relationships/printerSettings" Target="printerSettings/printerSettings1.bin"/><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presProps" Target="presProps.xml"/><Relationship Id="rId71" Type="http://schemas.openxmlformats.org/officeDocument/2006/relationships/viewProps" Target="viewProps.xml"/><Relationship Id="rId72"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62A12F5-6C87-964F-9DAE-76D81F84F098}" type="datetimeFigureOut">
              <a:rPr lang="en-US" smtClean="0"/>
              <a:t>10/16/19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553C78-E3D1-A643-9A56-4E1884474D76}" type="slidenum">
              <a:rPr lang="en-US" smtClean="0"/>
              <a:t>‹#›</a:t>
            </a:fld>
            <a:endParaRPr lang="en-US"/>
          </a:p>
        </p:txBody>
      </p:sp>
    </p:spTree>
    <p:extLst>
      <p:ext uri="{BB962C8B-B14F-4D97-AF65-F5344CB8AC3E}">
        <p14:creationId xmlns:p14="http://schemas.microsoft.com/office/powerpoint/2010/main" val="82556597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Butterflies in your stomach</a:t>
            </a:r>
          </a:p>
          <a:p>
            <a:r>
              <a:rPr lang="en-US" dirty="0" smtClean="0"/>
              <a:t>Thoughts</a:t>
            </a:r>
            <a:r>
              <a:rPr lang="en-US" baseline="0" dirty="0" smtClean="0"/>
              <a:t> create feelings and feelings create thoughts</a:t>
            </a:r>
            <a:endParaRPr lang="en-US" dirty="0" smtClean="0"/>
          </a:p>
          <a:p>
            <a:r>
              <a:rPr lang="en-US" dirty="0" smtClean="0"/>
              <a:t>Bidirectional communication via the </a:t>
            </a:r>
            <a:r>
              <a:rPr lang="en-US" dirty="0" err="1" smtClean="0"/>
              <a:t>vegas</a:t>
            </a:r>
            <a:r>
              <a:rPr lang="en-US" dirty="0" smtClean="0"/>
              <a:t> nerve</a:t>
            </a:r>
          </a:p>
          <a:p>
            <a:r>
              <a:rPr lang="en-US" dirty="0" smtClean="0"/>
              <a:t>Enteric nervous</a:t>
            </a:r>
            <a:r>
              <a:rPr lang="en-US" baseline="0" dirty="0" smtClean="0"/>
              <a:t> system</a:t>
            </a:r>
            <a:endParaRPr lang="en-US" dirty="0"/>
          </a:p>
        </p:txBody>
      </p:sp>
      <p:sp>
        <p:nvSpPr>
          <p:cNvPr id="4" name="Slide Number Placeholder 3"/>
          <p:cNvSpPr>
            <a:spLocks noGrp="1"/>
          </p:cNvSpPr>
          <p:nvPr>
            <p:ph type="sldNum" sz="quarter" idx="10"/>
          </p:nvPr>
        </p:nvSpPr>
        <p:spPr/>
        <p:txBody>
          <a:bodyPr/>
          <a:lstStyle/>
          <a:p>
            <a:fld id="{E4BBF944-E212-054A-8215-78A2E48AE364}" type="slidenum">
              <a:rPr lang="en-US" smtClean="0"/>
              <a:t>8</a:t>
            </a:fld>
            <a:endParaRPr lang="en-US"/>
          </a:p>
        </p:txBody>
      </p:sp>
    </p:spTree>
    <p:extLst>
      <p:ext uri="{BB962C8B-B14F-4D97-AF65-F5344CB8AC3E}">
        <p14:creationId xmlns:p14="http://schemas.microsoft.com/office/powerpoint/2010/main" val="1584190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Partially hydrogenated fats</a:t>
            </a:r>
            <a:r>
              <a:rPr lang="en-US" baseline="0" dirty="0" smtClean="0"/>
              <a:t>-  they are made through an industrial process that adds hydrogen to vegetable oil (and in turn it has a longer shelf life). Raises LDL cholesterol and lowers HDL cholesterol. </a:t>
            </a:r>
            <a:endParaRPr lang="en-US" dirty="0"/>
          </a:p>
        </p:txBody>
      </p:sp>
      <p:sp>
        <p:nvSpPr>
          <p:cNvPr id="4" name="Slide Number Placeholder 3"/>
          <p:cNvSpPr>
            <a:spLocks noGrp="1"/>
          </p:cNvSpPr>
          <p:nvPr>
            <p:ph type="sldNum" sz="quarter" idx="10"/>
          </p:nvPr>
        </p:nvSpPr>
        <p:spPr/>
        <p:txBody>
          <a:bodyPr/>
          <a:lstStyle/>
          <a:p>
            <a:fld id="{CD553C78-E3D1-A643-9A56-4E1884474D76}" type="slidenum">
              <a:rPr lang="en-US" smtClean="0"/>
              <a:t>24</a:t>
            </a:fld>
            <a:endParaRPr lang="en-US"/>
          </a:p>
        </p:txBody>
      </p:sp>
    </p:spTree>
    <p:extLst>
      <p:ext uri="{BB962C8B-B14F-4D97-AF65-F5344CB8AC3E}">
        <p14:creationId xmlns:p14="http://schemas.microsoft.com/office/powerpoint/2010/main" val="2104663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BBF944-E212-054A-8215-78A2E48AE364}" type="slidenum">
              <a:rPr lang="en-US" smtClean="0"/>
              <a:t>26</a:t>
            </a:fld>
            <a:endParaRPr lang="en-US"/>
          </a:p>
        </p:txBody>
      </p:sp>
    </p:spTree>
    <p:extLst>
      <p:ext uri="{BB962C8B-B14F-4D97-AF65-F5344CB8AC3E}">
        <p14:creationId xmlns:p14="http://schemas.microsoft.com/office/powerpoint/2010/main" val="3134544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553C78-E3D1-A643-9A56-4E1884474D76}" type="slidenum">
              <a:rPr lang="en-US" smtClean="0"/>
              <a:t>27</a:t>
            </a:fld>
            <a:endParaRPr lang="en-US"/>
          </a:p>
        </p:txBody>
      </p:sp>
    </p:spTree>
    <p:extLst>
      <p:ext uri="{BB962C8B-B14F-4D97-AF65-F5344CB8AC3E}">
        <p14:creationId xmlns:p14="http://schemas.microsoft.com/office/powerpoint/2010/main" val="14183845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Unmapped</a:t>
            </a:r>
            <a:r>
              <a:rPr lang="en-US" baseline="0" dirty="0" smtClean="0"/>
              <a:t> Human Genome in 2009- this science is cutting edge and new</a:t>
            </a:r>
          </a:p>
          <a:p>
            <a:r>
              <a:rPr lang="en-US" baseline="0" dirty="0" smtClean="0"/>
              <a:t>No consensus for treatment- I will guide you based on the literature and my experience </a:t>
            </a:r>
            <a:endParaRPr lang="en-US" dirty="0"/>
          </a:p>
        </p:txBody>
      </p:sp>
      <p:sp>
        <p:nvSpPr>
          <p:cNvPr id="4" name="Slide Number Placeholder 3"/>
          <p:cNvSpPr>
            <a:spLocks noGrp="1"/>
          </p:cNvSpPr>
          <p:nvPr>
            <p:ph type="sldNum" sz="quarter" idx="10"/>
          </p:nvPr>
        </p:nvSpPr>
        <p:spPr/>
        <p:txBody>
          <a:bodyPr/>
          <a:lstStyle/>
          <a:p>
            <a:fld id="{CD553C78-E3D1-A643-9A56-4E1884474D76}" type="slidenum">
              <a:rPr lang="en-US" smtClean="0"/>
              <a:t>28</a:t>
            </a:fld>
            <a:endParaRPr lang="en-US"/>
          </a:p>
        </p:txBody>
      </p:sp>
    </p:spTree>
    <p:extLst>
      <p:ext uri="{BB962C8B-B14F-4D97-AF65-F5344CB8AC3E}">
        <p14:creationId xmlns:p14="http://schemas.microsoft.com/office/powerpoint/2010/main" val="39526090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HsCRP</a:t>
            </a:r>
            <a:r>
              <a:rPr lang="en-US" baseline="0" dirty="0" smtClean="0"/>
              <a:t> is my preference, some doctors like CRP</a:t>
            </a:r>
            <a:endParaRPr lang="en-US" dirty="0" smtClean="0"/>
          </a:p>
          <a:p>
            <a:r>
              <a:rPr lang="en-US" dirty="0" smtClean="0"/>
              <a:t>Genetics are your blueprint</a:t>
            </a:r>
            <a:endParaRPr lang="en-US" baseline="0" dirty="0" smtClean="0"/>
          </a:p>
          <a:p>
            <a:r>
              <a:rPr lang="en-US" baseline="0" dirty="0" smtClean="0"/>
              <a:t>Unique phenotypic variability </a:t>
            </a:r>
            <a:endParaRPr lang="en-US" dirty="0"/>
          </a:p>
        </p:txBody>
      </p:sp>
      <p:sp>
        <p:nvSpPr>
          <p:cNvPr id="4" name="Slide Number Placeholder 3"/>
          <p:cNvSpPr>
            <a:spLocks noGrp="1"/>
          </p:cNvSpPr>
          <p:nvPr>
            <p:ph type="sldNum" sz="quarter" idx="10"/>
          </p:nvPr>
        </p:nvSpPr>
        <p:spPr/>
        <p:txBody>
          <a:bodyPr/>
          <a:lstStyle/>
          <a:p>
            <a:fld id="{CD553C78-E3D1-A643-9A56-4E1884474D76}" type="slidenum">
              <a:rPr lang="en-US" smtClean="0"/>
              <a:t>29</a:t>
            </a:fld>
            <a:endParaRPr lang="en-US"/>
          </a:p>
        </p:txBody>
      </p:sp>
    </p:spTree>
    <p:extLst>
      <p:ext uri="{BB962C8B-B14F-4D97-AF65-F5344CB8AC3E}">
        <p14:creationId xmlns:p14="http://schemas.microsoft.com/office/powerpoint/2010/main" val="32011704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DHA in children</a:t>
            </a:r>
            <a:r>
              <a:rPr lang="en-US" baseline="0" dirty="0" smtClean="0"/>
              <a:t> is great, but we also need EPA</a:t>
            </a:r>
            <a:endParaRPr lang="en-US" dirty="0"/>
          </a:p>
        </p:txBody>
      </p:sp>
      <p:sp>
        <p:nvSpPr>
          <p:cNvPr id="4" name="Slide Number Placeholder 3"/>
          <p:cNvSpPr>
            <a:spLocks noGrp="1"/>
          </p:cNvSpPr>
          <p:nvPr>
            <p:ph type="sldNum" sz="quarter" idx="10"/>
          </p:nvPr>
        </p:nvSpPr>
        <p:spPr/>
        <p:txBody>
          <a:bodyPr/>
          <a:lstStyle/>
          <a:p>
            <a:fld id="{CD553C78-E3D1-A643-9A56-4E1884474D76}" type="slidenum">
              <a:rPr lang="en-US" smtClean="0"/>
              <a:t>35</a:t>
            </a:fld>
            <a:endParaRPr lang="en-US"/>
          </a:p>
        </p:txBody>
      </p:sp>
    </p:spTree>
    <p:extLst>
      <p:ext uri="{BB962C8B-B14F-4D97-AF65-F5344CB8AC3E}">
        <p14:creationId xmlns:p14="http://schemas.microsoft.com/office/powerpoint/2010/main" val="37210845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ALA= chia,</a:t>
            </a:r>
            <a:r>
              <a:rPr lang="en-US" baseline="0" dirty="0" smtClean="0"/>
              <a:t> hemp, flax, walnut, canola (non GMO)</a:t>
            </a:r>
          </a:p>
          <a:p>
            <a:r>
              <a:rPr lang="en-US" baseline="0" dirty="0" smtClean="0"/>
              <a:t>Functional Medicine providers will likely have blood spots, not in traditional settings</a:t>
            </a:r>
            <a:endParaRPr lang="en-US" dirty="0"/>
          </a:p>
        </p:txBody>
      </p:sp>
      <p:sp>
        <p:nvSpPr>
          <p:cNvPr id="4" name="Slide Number Placeholder 3"/>
          <p:cNvSpPr>
            <a:spLocks noGrp="1"/>
          </p:cNvSpPr>
          <p:nvPr>
            <p:ph type="sldNum" sz="quarter" idx="10"/>
          </p:nvPr>
        </p:nvSpPr>
        <p:spPr/>
        <p:txBody>
          <a:bodyPr/>
          <a:lstStyle/>
          <a:p>
            <a:fld id="{CD553C78-E3D1-A643-9A56-4E1884474D76}" type="slidenum">
              <a:rPr lang="en-US" smtClean="0"/>
              <a:t>36</a:t>
            </a:fld>
            <a:endParaRPr lang="en-US"/>
          </a:p>
        </p:txBody>
      </p:sp>
    </p:spTree>
    <p:extLst>
      <p:ext uri="{BB962C8B-B14F-4D97-AF65-F5344CB8AC3E}">
        <p14:creationId xmlns:p14="http://schemas.microsoft.com/office/powerpoint/2010/main" val="37267889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Folinic</a:t>
            </a:r>
            <a:r>
              <a:rPr lang="en-US" dirty="0" smtClean="0"/>
              <a:t> acid- </a:t>
            </a:r>
            <a:r>
              <a:rPr lang="en-US" dirty="0" err="1" smtClean="0"/>
              <a:t>leucovorin</a:t>
            </a:r>
            <a:r>
              <a:rPr lang="en-US" dirty="0" smtClean="0"/>
              <a:t> is 5’10 MTHF</a:t>
            </a:r>
            <a:endParaRPr lang="en-US" dirty="0"/>
          </a:p>
        </p:txBody>
      </p:sp>
      <p:sp>
        <p:nvSpPr>
          <p:cNvPr id="4" name="Slide Number Placeholder 3"/>
          <p:cNvSpPr>
            <a:spLocks noGrp="1"/>
          </p:cNvSpPr>
          <p:nvPr>
            <p:ph type="sldNum" sz="quarter" idx="10"/>
          </p:nvPr>
        </p:nvSpPr>
        <p:spPr/>
        <p:txBody>
          <a:bodyPr/>
          <a:lstStyle/>
          <a:p>
            <a:fld id="{CD553C78-E3D1-A643-9A56-4E1884474D76}" type="slidenum">
              <a:rPr lang="en-US" smtClean="0"/>
              <a:t>46</a:t>
            </a:fld>
            <a:endParaRPr lang="en-US"/>
          </a:p>
        </p:txBody>
      </p:sp>
    </p:spTree>
    <p:extLst>
      <p:ext uri="{BB962C8B-B14F-4D97-AF65-F5344CB8AC3E}">
        <p14:creationId xmlns:p14="http://schemas.microsoft.com/office/powerpoint/2010/main" val="12294724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Imag</a:t>
            </a:r>
            <a:r>
              <a:rPr lang="en-US" dirty="0" smtClean="0"/>
              <a:t> T</a:t>
            </a:r>
          </a:p>
          <a:p>
            <a:r>
              <a:rPr lang="en-US" dirty="0" smtClean="0"/>
              <a:t>Citrate good for bowel clearance</a:t>
            </a:r>
            <a:endParaRPr lang="en-US" dirty="0"/>
          </a:p>
        </p:txBody>
      </p:sp>
      <p:sp>
        <p:nvSpPr>
          <p:cNvPr id="4" name="Slide Number Placeholder 3"/>
          <p:cNvSpPr>
            <a:spLocks noGrp="1"/>
          </p:cNvSpPr>
          <p:nvPr>
            <p:ph type="sldNum" sz="quarter" idx="10"/>
          </p:nvPr>
        </p:nvSpPr>
        <p:spPr/>
        <p:txBody>
          <a:bodyPr/>
          <a:lstStyle/>
          <a:p>
            <a:fld id="{CD553C78-E3D1-A643-9A56-4E1884474D76}" type="slidenum">
              <a:rPr lang="en-US" smtClean="0"/>
              <a:t>50</a:t>
            </a:fld>
            <a:endParaRPr lang="en-US"/>
          </a:p>
        </p:txBody>
      </p:sp>
    </p:spTree>
    <p:extLst>
      <p:ext uri="{BB962C8B-B14F-4D97-AF65-F5344CB8AC3E}">
        <p14:creationId xmlns:p14="http://schemas.microsoft.com/office/powerpoint/2010/main" val="42216711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BDNF is a protein that increases the growth of new brain cells</a:t>
            </a:r>
            <a:endParaRPr lang="en-US" dirty="0"/>
          </a:p>
        </p:txBody>
      </p:sp>
      <p:sp>
        <p:nvSpPr>
          <p:cNvPr id="4" name="Slide Number Placeholder 3"/>
          <p:cNvSpPr>
            <a:spLocks noGrp="1"/>
          </p:cNvSpPr>
          <p:nvPr>
            <p:ph type="sldNum" sz="quarter" idx="10"/>
          </p:nvPr>
        </p:nvSpPr>
        <p:spPr/>
        <p:txBody>
          <a:bodyPr/>
          <a:lstStyle/>
          <a:p>
            <a:fld id="{CD553C78-E3D1-A643-9A56-4E1884474D76}" type="slidenum">
              <a:rPr lang="en-US" smtClean="0"/>
              <a:t>51</a:t>
            </a:fld>
            <a:endParaRPr lang="en-US"/>
          </a:p>
        </p:txBody>
      </p:sp>
    </p:spTree>
    <p:extLst>
      <p:ext uri="{BB962C8B-B14F-4D97-AF65-F5344CB8AC3E}">
        <p14:creationId xmlns:p14="http://schemas.microsoft.com/office/powerpoint/2010/main" val="2781455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Leaky</a:t>
            </a:r>
            <a:r>
              <a:rPr lang="en-US" baseline="0" dirty="0" smtClean="0"/>
              <a:t> Gut</a:t>
            </a:r>
          </a:p>
          <a:p>
            <a:r>
              <a:rPr lang="en-US" baseline="0" dirty="0" smtClean="0"/>
              <a:t>Increased Intestinal Permeability </a:t>
            </a:r>
            <a:endParaRPr lang="en-US" dirty="0"/>
          </a:p>
        </p:txBody>
      </p:sp>
      <p:sp>
        <p:nvSpPr>
          <p:cNvPr id="4" name="Slide Number Placeholder 3"/>
          <p:cNvSpPr>
            <a:spLocks noGrp="1"/>
          </p:cNvSpPr>
          <p:nvPr>
            <p:ph type="sldNum" sz="quarter" idx="10"/>
          </p:nvPr>
        </p:nvSpPr>
        <p:spPr/>
        <p:txBody>
          <a:bodyPr/>
          <a:lstStyle/>
          <a:p>
            <a:fld id="{CD553C78-E3D1-A643-9A56-4E1884474D76}" type="slidenum">
              <a:rPr lang="en-US" smtClean="0"/>
              <a:t>10</a:t>
            </a:fld>
            <a:endParaRPr lang="en-US"/>
          </a:p>
        </p:txBody>
      </p:sp>
    </p:spTree>
    <p:extLst>
      <p:ext uri="{BB962C8B-B14F-4D97-AF65-F5344CB8AC3E}">
        <p14:creationId xmlns:p14="http://schemas.microsoft.com/office/powerpoint/2010/main" val="33745216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US Dietary Supplement and Health Education Act (DSHEA) of 1994 placed dietary supplements under the same category as dietary ingredients, placing these products under the umbrella of  “food products” (US FDA, 2013).</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DS are “intended to supplement the usual food or drink of man</a:t>
            </a:r>
            <a:r>
              <a:rPr lang="en-US" dirty="0" smtClean="0">
                <a:effectLst/>
              </a:rPr>
              <a:t> “</a:t>
            </a:r>
          </a:p>
          <a:p>
            <a:endParaRPr lang="en-US" dirty="0"/>
          </a:p>
        </p:txBody>
      </p:sp>
      <p:sp>
        <p:nvSpPr>
          <p:cNvPr id="4" name="Slide Number Placeholder 3"/>
          <p:cNvSpPr>
            <a:spLocks noGrp="1"/>
          </p:cNvSpPr>
          <p:nvPr>
            <p:ph type="sldNum" sz="quarter" idx="10"/>
          </p:nvPr>
        </p:nvSpPr>
        <p:spPr/>
        <p:txBody>
          <a:bodyPr/>
          <a:lstStyle/>
          <a:p>
            <a:fld id="{C4E1A30A-F7F0-BE46-BC2F-80E3C9E8CBA5}" type="slidenum">
              <a:rPr lang="en-US" smtClean="0"/>
              <a:t>55</a:t>
            </a:fld>
            <a:endParaRPr lang="en-US"/>
          </a:p>
        </p:txBody>
      </p:sp>
    </p:spTree>
    <p:extLst>
      <p:ext uri="{BB962C8B-B14F-4D97-AF65-F5344CB8AC3E}">
        <p14:creationId xmlns:p14="http://schemas.microsoft.com/office/powerpoint/2010/main" val="20758182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effectLs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To</a:t>
            </a:r>
            <a:r>
              <a:rPr lang="en-US" sz="1200" kern="1200" baseline="0" dirty="0" smtClean="0">
                <a:solidFill>
                  <a:schemeClr val="tx1"/>
                </a:solidFill>
                <a:effectLst/>
                <a:latin typeface="+mn-lt"/>
                <a:ea typeface="+mn-ea"/>
                <a:cs typeface="+mn-cs"/>
              </a:rPr>
              <a:t> tighten regulation, the lawmakers passed the good manufacturing practice law 2007 and was fully applied to the industry in 2010. This law defines the basic principles of manufacturing, process control and testing.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Despite the good manufacturing practice law, the FDA reports the basic tenets of this law are not being adhered to (especially testing), or in many instances are completely absent (Fabricant, 2013). </a:t>
            </a:r>
          </a:p>
          <a:p>
            <a:endParaRPr lang="en-US" dirty="0"/>
          </a:p>
        </p:txBody>
      </p:sp>
      <p:sp>
        <p:nvSpPr>
          <p:cNvPr id="4" name="Slide Number Placeholder 3"/>
          <p:cNvSpPr>
            <a:spLocks noGrp="1"/>
          </p:cNvSpPr>
          <p:nvPr>
            <p:ph type="sldNum" sz="quarter" idx="10"/>
          </p:nvPr>
        </p:nvSpPr>
        <p:spPr/>
        <p:txBody>
          <a:bodyPr/>
          <a:lstStyle/>
          <a:p>
            <a:fld id="{C4E1A30A-F7F0-BE46-BC2F-80E3C9E8CBA5}" type="slidenum">
              <a:rPr lang="en-US" smtClean="0"/>
              <a:t>56</a:t>
            </a:fld>
            <a:endParaRPr lang="en-US"/>
          </a:p>
        </p:txBody>
      </p:sp>
    </p:spTree>
    <p:extLst>
      <p:ext uri="{BB962C8B-B14F-4D97-AF65-F5344CB8AC3E}">
        <p14:creationId xmlns:p14="http://schemas.microsoft.com/office/powerpoint/2010/main" val="30698650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Federal Drug Administration requires mandatory disclaimers that products cannot claim to diagnose, treat, cure, or prevent a disease </a:t>
            </a:r>
            <a:r>
              <a:rPr lang="en-US" sz="1200" b="1" kern="1200" dirty="0" smtClean="0">
                <a:solidFill>
                  <a:schemeClr val="tx1"/>
                </a:solidFill>
                <a:effectLst/>
                <a:latin typeface="+mn-lt"/>
                <a:ea typeface="+mn-ea"/>
                <a:cs typeface="+mn-cs"/>
              </a:rPr>
              <a:t>so that consumers do not delay seeking medical care </a:t>
            </a:r>
            <a:r>
              <a:rPr lang="en-US" sz="1200" b="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FDA, 2013).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FDA are not</a:t>
            </a:r>
            <a:r>
              <a:rPr lang="en-US" sz="1200" kern="1200" baseline="0" dirty="0" smtClean="0">
                <a:solidFill>
                  <a:schemeClr val="tx1"/>
                </a:solidFill>
                <a:effectLst/>
                <a:latin typeface="+mn-lt"/>
                <a:ea typeface="+mn-ea"/>
                <a:cs typeface="+mn-cs"/>
              </a:rPr>
              <a:t> the “bad guys”, they just have limited manpower to regulate NHPs, therefore clinicians need to be aware of these regulatory laws and practices in order to be competent while attempting to manage NHPs with their patients.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4E1A30A-F7F0-BE46-BC2F-80E3C9E8CBA5}" type="slidenum">
              <a:rPr lang="en-US" smtClean="0"/>
              <a:t>57</a:t>
            </a:fld>
            <a:endParaRPr lang="en-US"/>
          </a:p>
        </p:txBody>
      </p:sp>
    </p:spTree>
    <p:extLst>
      <p:ext uri="{BB962C8B-B14F-4D97-AF65-F5344CB8AC3E}">
        <p14:creationId xmlns:p14="http://schemas.microsoft.com/office/powerpoint/2010/main" val="12803915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Natural health products may be contaminated with other herbs, pesticides, or metals, or even adulterated with unlabeled, illegal ingredients such as prescription drugs (NCCAM, 2013).</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Serving sizes can be absent, ambiguous, or exceed daily</a:t>
            </a:r>
            <a:r>
              <a:rPr lang="en-US" sz="1200" kern="1200" baseline="0" dirty="0" smtClean="0">
                <a:solidFill>
                  <a:schemeClr val="tx1"/>
                </a:solidFill>
                <a:effectLst/>
                <a:latin typeface="+mn-lt"/>
                <a:ea typeface="+mn-ea"/>
                <a:cs typeface="+mn-cs"/>
              </a:rPr>
              <a:t> recommended allowances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The more ingredients a product has, the harder it is to determine and evaluate it efficacy or synergistic effect with the other ingredients or other prescription medications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4E1A30A-F7F0-BE46-BC2F-80E3C9E8CBA5}" type="slidenum">
              <a:rPr lang="en-US" smtClean="0"/>
              <a:t>58</a:t>
            </a:fld>
            <a:endParaRPr lang="en-US"/>
          </a:p>
        </p:txBody>
      </p:sp>
    </p:spTree>
    <p:extLst>
      <p:ext uri="{BB962C8B-B14F-4D97-AF65-F5344CB8AC3E}">
        <p14:creationId xmlns:p14="http://schemas.microsoft.com/office/powerpoint/2010/main" val="32507196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Foundation of health is the diet </a:t>
            </a:r>
          </a:p>
          <a:p>
            <a:r>
              <a:rPr lang="en-US" dirty="0" smtClean="0"/>
              <a:t>We die</a:t>
            </a:r>
            <a:r>
              <a:rPr lang="en-US" baseline="0" dirty="0" smtClean="0"/>
              <a:t> if we don’t eat</a:t>
            </a:r>
          </a:p>
          <a:p>
            <a:endParaRPr lang="en-US" dirty="0"/>
          </a:p>
        </p:txBody>
      </p:sp>
      <p:sp>
        <p:nvSpPr>
          <p:cNvPr id="4" name="Slide Number Placeholder 3"/>
          <p:cNvSpPr>
            <a:spLocks noGrp="1"/>
          </p:cNvSpPr>
          <p:nvPr>
            <p:ph type="sldNum" sz="quarter" idx="10"/>
          </p:nvPr>
        </p:nvSpPr>
        <p:spPr/>
        <p:txBody>
          <a:bodyPr/>
          <a:lstStyle/>
          <a:p>
            <a:fld id="{CD553C78-E3D1-A643-9A56-4E1884474D76}" type="slidenum">
              <a:rPr lang="en-US" smtClean="0"/>
              <a:t>11</a:t>
            </a:fld>
            <a:endParaRPr lang="en-US"/>
          </a:p>
        </p:txBody>
      </p:sp>
    </p:spTree>
    <p:extLst>
      <p:ext uri="{BB962C8B-B14F-4D97-AF65-F5344CB8AC3E}">
        <p14:creationId xmlns:p14="http://schemas.microsoft.com/office/powerpoint/2010/main" val="4132952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Alzheimers</a:t>
            </a:r>
            <a:r>
              <a:rPr lang="en-US" dirty="0" smtClean="0"/>
              <a:t> disease </a:t>
            </a:r>
          </a:p>
          <a:p>
            <a:r>
              <a:rPr lang="en-US" dirty="0" smtClean="0"/>
              <a:t>This</a:t>
            </a:r>
            <a:r>
              <a:rPr lang="en-US" baseline="0" dirty="0" smtClean="0"/>
              <a:t> begs the question…shouldn’t neurologist be running diabetic labs and managing diabetes? Managing the gut?</a:t>
            </a:r>
          </a:p>
          <a:p>
            <a:r>
              <a:rPr lang="en-US" baseline="0" dirty="0" err="1" smtClean="0"/>
              <a:t>Funtional</a:t>
            </a:r>
            <a:r>
              <a:rPr lang="en-US" baseline="0" dirty="0" smtClean="0"/>
              <a:t> medicine is not an exclusion of one doctor for one system, rather all systems need co concurrent management </a:t>
            </a:r>
            <a:endParaRPr lang="en-US" dirty="0"/>
          </a:p>
        </p:txBody>
      </p:sp>
      <p:sp>
        <p:nvSpPr>
          <p:cNvPr id="4" name="Slide Number Placeholder 3"/>
          <p:cNvSpPr>
            <a:spLocks noGrp="1"/>
          </p:cNvSpPr>
          <p:nvPr>
            <p:ph type="sldNum" sz="quarter" idx="10"/>
          </p:nvPr>
        </p:nvSpPr>
        <p:spPr/>
        <p:txBody>
          <a:bodyPr/>
          <a:lstStyle/>
          <a:p>
            <a:fld id="{CD553C78-E3D1-A643-9A56-4E1884474D76}" type="slidenum">
              <a:rPr lang="en-US" smtClean="0"/>
              <a:t>14</a:t>
            </a:fld>
            <a:endParaRPr lang="en-US"/>
          </a:p>
        </p:txBody>
      </p:sp>
    </p:spTree>
    <p:extLst>
      <p:ext uri="{BB962C8B-B14F-4D97-AF65-F5344CB8AC3E}">
        <p14:creationId xmlns:p14="http://schemas.microsoft.com/office/powerpoint/2010/main" val="2961992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Urine tests sometimes will</a:t>
            </a:r>
            <a:r>
              <a:rPr lang="en-US" baseline="0" dirty="0" smtClean="0"/>
              <a:t> show false negatives- so blood strips can also be effective, they are just expensive</a:t>
            </a:r>
            <a:endParaRPr lang="en-US" dirty="0"/>
          </a:p>
        </p:txBody>
      </p:sp>
      <p:sp>
        <p:nvSpPr>
          <p:cNvPr id="4" name="Slide Number Placeholder 3"/>
          <p:cNvSpPr>
            <a:spLocks noGrp="1"/>
          </p:cNvSpPr>
          <p:nvPr>
            <p:ph type="sldNum" sz="quarter" idx="10"/>
          </p:nvPr>
        </p:nvSpPr>
        <p:spPr/>
        <p:txBody>
          <a:bodyPr/>
          <a:lstStyle/>
          <a:p>
            <a:fld id="{CD553C78-E3D1-A643-9A56-4E1884474D76}" type="slidenum">
              <a:rPr lang="en-US" smtClean="0"/>
              <a:t>15</a:t>
            </a:fld>
            <a:endParaRPr lang="en-US"/>
          </a:p>
        </p:txBody>
      </p:sp>
    </p:spTree>
    <p:extLst>
      <p:ext uri="{BB962C8B-B14F-4D97-AF65-F5344CB8AC3E}">
        <p14:creationId xmlns:p14="http://schemas.microsoft.com/office/powerpoint/2010/main" val="2080958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Likely ASD since</a:t>
            </a:r>
            <a:r>
              <a:rPr lang="en-US" baseline="0" dirty="0" smtClean="0"/>
              <a:t> the comorbidity of seizures is about 40%</a:t>
            </a:r>
            <a:endParaRPr lang="en-US" dirty="0"/>
          </a:p>
        </p:txBody>
      </p:sp>
      <p:sp>
        <p:nvSpPr>
          <p:cNvPr id="4" name="Slide Number Placeholder 3"/>
          <p:cNvSpPr>
            <a:spLocks noGrp="1"/>
          </p:cNvSpPr>
          <p:nvPr>
            <p:ph type="sldNum" sz="quarter" idx="10"/>
          </p:nvPr>
        </p:nvSpPr>
        <p:spPr/>
        <p:txBody>
          <a:bodyPr/>
          <a:lstStyle/>
          <a:p>
            <a:fld id="{CD553C78-E3D1-A643-9A56-4E1884474D76}" type="slidenum">
              <a:rPr lang="en-US" smtClean="0"/>
              <a:t>16</a:t>
            </a:fld>
            <a:endParaRPr lang="en-US"/>
          </a:p>
        </p:txBody>
      </p:sp>
    </p:spTree>
    <p:extLst>
      <p:ext uri="{BB962C8B-B14F-4D97-AF65-F5344CB8AC3E}">
        <p14:creationId xmlns:p14="http://schemas.microsoft.com/office/powerpoint/2010/main" val="2717060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Leptin</a:t>
            </a:r>
            <a:r>
              <a:rPr lang="en-US" dirty="0" smtClean="0"/>
              <a:t> is a satiety</a:t>
            </a:r>
            <a:r>
              <a:rPr lang="en-US" baseline="0" dirty="0" smtClean="0"/>
              <a:t>  hormone- eating more fat helps you feel full and curbs hunger cravings</a:t>
            </a:r>
            <a:endParaRPr lang="en-US" dirty="0"/>
          </a:p>
        </p:txBody>
      </p:sp>
      <p:sp>
        <p:nvSpPr>
          <p:cNvPr id="4" name="Slide Number Placeholder 3"/>
          <p:cNvSpPr>
            <a:spLocks noGrp="1"/>
          </p:cNvSpPr>
          <p:nvPr>
            <p:ph type="sldNum" sz="quarter" idx="10"/>
          </p:nvPr>
        </p:nvSpPr>
        <p:spPr/>
        <p:txBody>
          <a:bodyPr/>
          <a:lstStyle/>
          <a:p>
            <a:fld id="{CD553C78-E3D1-A643-9A56-4E1884474D76}" type="slidenum">
              <a:rPr lang="en-US" smtClean="0"/>
              <a:t>19</a:t>
            </a:fld>
            <a:endParaRPr lang="en-US"/>
          </a:p>
        </p:txBody>
      </p:sp>
    </p:spTree>
    <p:extLst>
      <p:ext uri="{BB962C8B-B14F-4D97-AF65-F5344CB8AC3E}">
        <p14:creationId xmlns:p14="http://schemas.microsoft.com/office/powerpoint/2010/main" val="2681362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Caution</a:t>
            </a:r>
            <a:r>
              <a:rPr lang="en-US" baseline="0" dirty="0" smtClean="0"/>
              <a:t> with coconut water with added sugar</a:t>
            </a:r>
            <a:endParaRPr lang="en-US" dirty="0"/>
          </a:p>
        </p:txBody>
      </p:sp>
      <p:sp>
        <p:nvSpPr>
          <p:cNvPr id="4" name="Slide Number Placeholder 3"/>
          <p:cNvSpPr>
            <a:spLocks noGrp="1"/>
          </p:cNvSpPr>
          <p:nvPr>
            <p:ph type="sldNum" sz="quarter" idx="10"/>
          </p:nvPr>
        </p:nvSpPr>
        <p:spPr/>
        <p:txBody>
          <a:bodyPr/>
          <a:lstStyle/>
          <a:p>
            <a:fld id="{CD553C78-E3D1-A643-9A56-4E1884474D76}" type="slidenum">
              <a:rPr lang="en-US" smtClean="0"/>
              <a:t>20</a:t>
            </a:fld>
            <a:endParaRPr lang="en-US"/>
          </a:p>
        </p:txBody>
      </p:sp>
    </p:spTree>
    <p:extLst>
      <p:ext uri="{BB962C8B-B14F-4D97-AF65-F5344CB8AC3E}">
        <p14:creationId xmlns:p14="http://schemas.microsoft.com/office/powerpoint/2010/main" val="806073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Increase</a:t>
            </a:r>
            <a:r>
              <a:rPr lang="en-US" baseline="0" dirty="0" smtClean="0"/>
              <a:t> cruciferous veggies during PMS- helps metabolize estrogen</a:t>
            </a:r>
            <a:endParaRPr lang="en-US" dirty="0"/>
          </a:p>
        </p:txBody>
      </p:sp>
      <p:sp>
        <p:nvSpPr>
          <p:cNvPr id="4" name="Slide Number Placeholder 3"/>
          <p:cNvSpPr>
            <a:spLocks noGrp="1"/>
          </p:cNvSpPr>
          <p:nvPr>
            <p:ph type="sldNum" sz="quarter" idx="10"/>
          </p:nvPr>
        </p:nvSpPr>
        <p:spPr/>
        <p:txBody>
          <a:bodyPr/>
          <a:lstStyle/>
          <a:p>
            <a:fld id="{CD553C78-E3D1-A643-9A56-4E1884474D76}" type="slidenum">
              <a:rPr lang="en-US" smtClean="0"/>
              <a:t>23</a:t>
            </a:fld>
            <a:endParaRPr lang="en-US"/>
          </a:p>
        </p:txBody>
      </p:sp>
    </p:spTree>
    <p:extLst>
      <p:ext uri="{BB962C8B-B14F-4D97-AF65-F5344CB8AC3E}">
        <p14:creationId xmlns:p14="http://schemas.microsoft.com/office/powerpoint/2010/main" val="2183571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6" name="Group 10"/>
          <p:cNvGrpSpPr/>
          <p:nvPr/>
        </p:nvGrpSpPr>
        <p:grpSpPr>
          <a:xfrm>
            <a:off x="-1" y="3379694"/>
            <a:ext cx="7543801" cy="2604247"/>
            <a:chOff x="-1" y="3379694"/>
            <a:chExt cx="7543801" cy="2604247"/>
          </a:xfrm>
        </p:grpSpPr>
        <p:grpSp>
          <p:nvGrpSpPr>
            <p:cNvPr id="9" name="Group 11"/>
            <p:cNvGrpSpPr/>
            <p:nvPr/>
          </p:nvGrpSpPr>
          <p:grpSpPr>
            <a:xfrm>
              <a:off x="-1" y="3379694"/>
              <a:ext cx="7543801" cy="2604247"/>
              <a:chOff x="-1" y="3379694"/>
              <a:chExt cx="7543801" cy="2604247"/>
            </a:xfrm>
          </p:grpSpPr>
          <p:sp>
            <p:nvSpPr>
              <p:cNvPr id="15" name="Snip Single Corner Rectangle 14"/>
              <p:cNvSpPr/>
              <p:nvPr/>
            </p:nvSpPr>
            <p:spPr>
              <a:xfrm flipV="1">
                <a:off x="-1" y="3393141"/>
                <a:ext cx="7543800" cy="2590800"/>
              </a:xfrm>
              <a:prstGeom prst="snip1Rect">
                <a:avLst>
                  <a:gd name="adj" fmla="val 7379"/>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6" name="Straight Connector 15"/>
              <p:cNvCxnSpPr/>
              <p:nvPr/>
            </p:nvCxnSpPr>
            <p:spPr>
              <a:xfrm>
                <a:off x="0" y="3379694"/>
                <a:ext cx="7543800" cy="2377"/>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3" name="Teardrop 12"/>
            <p:cNvSpPr/>
            <p:nvPr/>
          </p:nvSpPr>
          <p:spPr>
            <a:xfrm>
              <a:off x="6817659" y="3621741"/>
              <a:ext cx="394447" cy="394447"/>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1371600" y="3913281"/>
            <a:ext cx="5867400" cy="1470025"/>
          </a:xfrm>
        </p:spPr>
        <p:txBody>
          <a:bodyPr>
            <a:normAutofit/>
          </a:bodyPr>
          <a:lstStyle>
            <a:lvl1pPr algn="r">
              <a:defRPr sz="4600"/>
            </a:lvl1pPr>
          </a:lstStyle>
          <a:p>
            <a:r>
              <a:rPr lang="en-US" smtClean="0"/>
              <a:t>Click to edit Master title style</a:t>
            </a:r>
            <a:endParaRPr/>
          </a:p>
        </p:txBody>
      </p:sp>
      <p:sp>
        <p:nvSpPr>
          <p:cNvPr id="3" name="Subtitle 2"/>
          <p:cNvSpPr>
            <a:spLocks noGrp="1"/>
          </p:cNvSpPr>
          <p:nvPr>
            <p:ph type="subTitle" idx="1"/>
          </p:nvPr>
        </p:nvSpPr>
        <p:spPr>
          <a:xfrm>
            <a:off x="1371600" y="5396753"/>
            <a:ext cx="5867400" cy="573741"/>
          </a:xfrm>
        </p:spPr>
        <p:txBody>
          <a:bodyPr>
            <a:normAutofit/>
          </a:bodyPr>
          <a:lstStyle>
            <a:lvl1pPr marL="0" indent="0" algn="r">
              <a:spcBef>
                <a:spcPct val="0"/>
              </a:spcBef>
              <a:buNone/>
              <a:defRPr sz="1400">
                <a:solidFill>
                  <a:schemeClr val="tx1">
                    <a:lumMod val="90000"/>
                    <a:lumOff val="1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rot="16200000">
            <a:off x="-734076" y="4503737"/>
            <a:ext cx="2057400" cy="365125"/>
          </a:xfrm>
        </p:spPr>
        <p:txBody>
          <a:bodyPr lIns="91440" tIns="0" bIns="0" anchor="b" anchorCtr="0"/>
          <a:lstStyle>
            <a:lvl1pPr>
              <a:defRPr sz="1400" b="1">
                <a:solidFill>
                  <a:schemeClr val="bg1">
                    <a:lumMod val="50000"/>
                  </a:schemeClr>
                </a:solidFill>
              </a:defRPr>
            </a:lvl1pPr>
          </a:lstStyle>
          <a:p>
            <a:fld id="{B1115196-1C6F-4784-83AC-30756D8F10B3}" type="datetimeFigureOut">
              <a:rPr lang="en-US" smtClean="0"/>
              <a:t>10/16/19</a:t>
            </a:fld>
            <a:endParaRPr lang="en-US"/>
          </a:p>
        </p:txBody>
      </p:sp>
      <p:sp>
        <p:nvSpPr>
          <p:cNvPr id="5" name="Footer Placeholder 4"/>
          <p:cNvSpPr>
            <a:spLocks noGrp="1"/>
          </p:cNvSpPr>
          <p:nvPr>
            <p:ph type="ftr" sz="quarter" idx="11"/>
          </p:nvPr>
        </p:nvSpPr>
        <p:spPr>
          <a:xfrm rot="16200000">
            <a:off x="-356811" y="4503737"/>
            <a:ext cx="2057397" cy="365125"/>
          </a:xfrm>
        </p:spPr>
        <p:txBody>
          <a:bodyPr lIns="91440" tIns="0" bIns="0" anchor="t" anchorCtr="0"/>
          <a:lstStyle>
            <a:lvl1pPr algn="l">
              <a:defRPr b="1">
                <a:solidFill>
                  <a:schemeClr val="bg1">
                    <a:lumMod val="75000"/>
                  </a:schemeClr>
                </a:solidFill>
              </a:defRPr>
            </a:lvl1p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10"/>
          <p:cNvGrpSpPr/>
          <p:nvPr/>
        </p:nvGrpSpPr>
        <p:grpSpPr>
          <a:xfrm>
            <a:off x="228600" y="228600"/>
            <a:ext cx="4251960" cy="6387352"/>
            <a:chOff x="228600" y="228600"/>
            <a:chExt cx="4251960" cy="6387352"/>
          </a:xfrm>
        </p:grpSpPr>
        <p:sp>
          <p:nvSpPr>
            <p:cNvPr id="12" name="Snip Diagonal Corner Rectangle 11"/>
            <p:cNvSpPr/>
            <p:nvPr/>
          </p:nvSpPr>
          <p:spPr>
            <a:xfrm flipV="1">
              <a:off x="228600" y="228600"/>
              <a:ext cx="4251960" cy="6387352"/>
            </a:xfrm>
            <a:prstGeom prst="snip2DiagRect">
              <a:avLst>
                <a:gd name="adj1" fmla="val 0"/>
                <a:gd name="adj2" fmla="val 379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Teardrop 12"/>
            <p:cNvSpPr>
              <a:spLocks noChangeAspect="1"/>
            </p:cNvSpPr>
            <p:nvPr/>
          </p:nvSpPr>
          <p:spPr>
            <a:xfrm>
              <a:off x="3886200" y="432548"/>
              <a:ext cx="355002" cy="355002"/>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530352" y="2176272"/>
            <a:ext cx="3657600" cy="1161288"/>
          </a:xfrm>
        </p:spPr>
        <p:txBody>
          <a:bodyPr vert="horz" lIns="91440" tIns="45720" rIns="91440" bIns="45720" rtlCol="0" anchor="b" anchorCtr="0">
            <a:normAutofit/>
          </a:bodyPr>
          <a:lstStyle>
            <a:lvl1pPr algn="l" defTabSz="914400" rtl="0" eaLnBrk="1" latinLnBrk="0" hangingPunct="1">
              <a:spcBef>
                <a:spcPct val="0"/>
              </a:spcBef>
              <a:buNone/>
              <a:defRPr sz="3000" b="0" kern="1200">
                <a:solidFill>
                  <a:schemeClr val="accent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flipH="1">
            <a:off x="4654475" y="228600"/>
            <a:ext cx="4251960" cy="6391656"/>
          </a:xfrm>
          <a:prstGeom prst="snip2DiagRect">
            <a:avLst>
              <a:gd name="adj1" fmla="val 0"/>
              <a:gd name="adj2" fmla="val 4017"/>
            </a:avLst>
          </a:prstGeom>
          <a:effectLst>
            <a:outerShdw blurRad="50800" dist="63500" dir="2700000" algn="tl"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buClr>
              <a:buSzPct val="90000"/>
              <a:buFont typeface="Wingdings 2" pitchFamily="18" charset="2"/>
              <a:buNone/>
              <a:defRPr sz="1800" kern="1200">
                <a:solidFill>
                  <a:schemeClr val="tx1">
                    <a:lumMod val="90000"/>
                    <a:lumOff val="10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530352" y="3342401"/>
            <a:ext cx="3657600" cy="2595282"/>
          </a:xfrm>
        </p:spPr>
        <p:txBody>
          <a:bodyPr>
            <a:normAutofit/>
          </a:bodyPr>
          <a:lstStyle>
            <a:lvl1pPr marL="0" indent="0">
              <a:lnSpc>
                <a:spcPct val="110000"/>
              </a:lnSpc>
              <a:spcBef>
                <a:spcPts val="600"/>
              </a:spcBef>
              <a:buNone/>
              <a:defRPr sz="1800" kern="1200">
                <a:solidFill>
                  <a:schemeClr val="tx1">
                    <a:lumMod val="90000"/>
                    <a:lumOff val="10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58952" y="6300216"/>
            <a:ext cx="1298448" cy="365125"/>
          </a:xfrm>
        </p:spPr>
        <p:txBody>
          <a:bodyPr/>
          <a:lstStyle/>
          <a:p>
            <a:fld id="{B1115196-1C6F-4784-83AC-30756D8F10B3}" type="datetimeFigureOut">
              <a:rPr lang="en-US" smtClean="0"/>
              <a:t>10/16/19</a:t>
            </a:fld>
            <a:endParaRPr lang="en-US"/>
          </a:p>
        </p:txBody>
      </p:sp>
      <p:sp>
        <p:nvSpPr>
          <p:cNvPr id="6" name="Footer Placeholder 5"/>
          <p:cNvSpPr>
            <a:spLocks noGrp="1"/>
          </p:cNvSpPr>
          <p:nvPr>
            <p:ph type="ftr" sz="quarter" idx="11"/>
          </p:nvPr>
        </p:nvSpPr>
        <p:spPr>
          <a:xfrm>
            <a:off x="2057400" y="6300216"/>
            <a:ext cx="2340864" cy="365125"/>
          </a:xfrm>
        </p:spPr>
        <p:txBody>
          <a:bodyPr/>
          <a:lstStyle/>
          <a:p>
            <a:endParaRPr lang="en-US"/>
          </a:p>
        </p:txBody>
      </p:sp>
      <p:sp>
        <p:nvSpPr>
          <p:cNvPr id="7" name="Slide Number Placeholder 6"/>
          <p:cNvSpPr>
            <a:spLocks noGrp="1"/>
          </p:cNvSpPr>
          <p:nvPr>
            <p:ph type="sldNum" sz="quarter" idx="12"/>
          </p:nvPr>
        </p:nvSpPr>
        <p:spPr>
          <a:xfrm>
            <a:off x="301752" y="6300216"/>
            <a:ext cx="448056" cy="365125"/>
          </a:xfrm>
        </p:spPr>
        <p:txBody>
          <a:bodyPr/>
          <a:lstStyle>
            <a:lvl1pPr algn="l">
              <a:defRPr/>
            </a:lvl1pPr>
          </a:lstStyle>
          <a:p>
            <a:fld id="{19371D3E-5A18-49EB-AD2A-429AF165759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9" name="Snip Diagonal Corner Rectangle 8"/>
          <p:cNvSpPr/>
          <p:nvPr/>
        </p:nvSpPr>
        <p:spPr>
          <a:xfrm flipV="1">
            <a:off x="228600" y="4648200"/>
            <a:ext cx="8686800" cy="1963271"/>
          </a:xfrm>
          <a:prstGeom prst="snip2DiagRect">
            <a:avLst>
              <a:gd name="adj1" fmla="val 0"/>
              <a:gd name="adj2" fmla="val 9373"/>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200" y="4648200"/>
            <a:ext cx="8153400" cy="609600"/>
          </a:xfrm>
        </p:spPr>
        <p:txBody>
          <a:bodyPr vert="horz" lIns="91440" tIns="45720" rIns="91440" bIns="45720" rtlCol="0" anchor="b" anchorCtr="0">
            <a:normAutofit/>
          </a:bodyPr>
          <a:lstStyle>
            <a:lvl1pPr algn="l" defTabSz="914400" rtl="0" eaLnBrk="1" latinLnBrk="0" hangingPunct="1">
              <a:spcBef>
                <a:spcPct val="0"/>
              </a:spcBef>
              <a:buNone/>
              <a:defRPr sz="3000" b="0" kern="1200">
                <a:solidFill>
                  <a:schemeClr val="accent1"/>
                </a:solidFill>
                <a:latin typeface="+mj-lt"/>
                <a:ea typeface="+mj-ea"/>
                <a:cs typeface="+mj-cs"/>
              </a:defRPr>
            </a:lvl1pPr>
          </a:lstStyle>
          <a:p>
            <a:r>
              <a:rPr lang="en-US" smtClean="0"/>
              <a:t>Click to edit Master title style</a:t>
            </a:r>
            <a:endParaRPr/>
          </a:p>
        </p:txBody>
      </p:sp>
      <p:sp>
        <p:nvSpPr>
          <p:cNvPr id="3" name="Date Placeholder 2"/>
          <p:cNvSpPr>
            <a:spLocks noGrp="1"/>
          </p:cNvSpPr>
          <p:nvPr>
            <p:ph type="dt" sz="half" idx="10"/>
          </p:nvPr>
        </p:nvSpPr>
        <p:spPr/>
        <p:txBody>
          <a:bodyPr/>
          <a:lstStyle/>
          <a:p>
            <a:fld id="{B1115196-1C6F-4784-83AC-30756D8F10B3}" type="datetimeFigureOut">
              <a:rPr lang="en-US" smtClean="0"/>
              <a:t>10/16/19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371D3E-5A18-49EB-AD2A-429AF165759F}" type="slidenum">
              <a:rPr lang="en-US" smtClean="0"/>
              <a:t>‹#›</a:t>
            </a:fld>
            <a:endParaRPr lang="en-US"/>
          </a:p>
        </p:txBody>
      </p:sp>
      <p:sp>
        <p:nvSpPr>
          <p:cNvPr id="7" name="Text Placeholder 3"/>
          <p:cNvSpPr>
            <a:spLocks noGrp="1"/>
          </p:cNvSpPr>
          <p:nvPr>
            <p:ph type="body" sz="half" idx="2"/>
          </p:nvPr>
        </p:nvSpPr>
        <p:spPr>
          <a:xfrm>
            <a:off x="457200" y="5257799"/>
            <a:ext cx="8156448" cy="820272"/>
          </a:xfrm>
        </p:spPr>
        <p:txBody>
          <a:bodyPr>
            <a:normAutofit/>
          </a:bodyPr>
          <a:lstStyle>
            <a:lvl1pPr marL="0" indent="0">
              <a:lnSpc>
                <a:spcPct val="110000"/>
              </a:lnSpc>
              <a:spcBef>
                <a:spcPct val="0"/>
              </a:spcBef>
              <a:buNone/>
              <a:defRPr sz="1800" kern="1200">
                <a:solidFill>
                  <a:schemeClr val="tx1">
                    <a:lumMod val="90000"/>
                    <a:lumOff val="10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Picture Placeholder 2"/>
          <p:cNvSpPr>
            <a:spLocks noGrp="1"/>
          </p:cNvSpPr>
          <p:nvPr>
            <p:ph type="pic" idx="1"/>
          </p:nvPr>
        </p:nvSpPr>
        <p:spPr>
          <a:xfrm flipH="1">
            <a:off x="228600" y="228600"/>
            <a:ext cx="8677835" cy="4267200"/>
          </a:xfrm>
          <a:prstGeom prst="snip2DiagRect">
            <a:avLst>
              <a:gd name="adj1" fmla="val 0"/>
              <a:gd name="adj2" fmla="val 4332"/>
            </a:avLst>
          </a:prstGeom>
          <a:effectLst>
            <a:outerShdw blurRad="50800" dist="63500" dir="2700000" algn="tl"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buClr>
              <a:buSzPct val="90000"/>
              <a:buFont typeface="Wingdings 2" pitchFamily="18" charset="2"/>
              <a:buNone/>
              <a:defRPr sz="1800" kern="1200">
                <a:solidFill>
                  <a:schemeClr val="tx1">
                    <a:lumMod val="90000"/>
                    <a:lumOff val="10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losin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1115196-1C6F-4784-83AC-30756D8F10B3}" type="datetimeFigureOut">
              <a:rPr lang="en-US" smtClean="0"/>
              <a:t>10/16/19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371D3E-5A18-49EB-AD2A-429AF165759F}"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Snip Diagonal Corner Rectangle 8"/>
          <p:cNvSpPr/>
          <p:nvPr/>
        </p:nvSpPr>
        <p:spPr>
          <a:xfrm flipV="1">
            <a:off x="228600" y="1707776"/>
            <a:ext cx="8686800" cy="4908176"/>
          </a:xfrm>
          <a:prstGeom prst="snip2DiagRect">
            <a:avLst>
              <a:gd name="adj1" fmla="val 0"/>
              <a:gd name="adj2" fmla="val 4003"/>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Snip Diagonal Corner Rectangle 9"/>
          <p:cNvSpPr/>
          <p:nvPr/>
        </p:nvSpPr>
        <p:spPr>
          <a:xfrm flipV="1">
            <a:off x="228600" y="228597"/>
            <a:ext cx="8686800" cy="1277473"/>
          </a:xfrm>
          <a:prstGeom prst="snip2DiagRect">
            <a:avLst>
              <a:gd name="adj1" fmla="val 0"/>
              <a:gd name="adj2" fmla="val 1167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1115196-1C6F-4784-83AC-30756D8F10B3}" type="datetimeFigureOut">
              <a:rPr lang="en-US" smtClean="0"/>
              <a:t>10/16/19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371D3E-5A18-49EB-AD2A-429AF165759F}"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8" name="Snip Diagonal Corner Rectangle 7"/>
          <p:cNvSpPr/>
          <p:nvPr/>
        </p:nvSpPr>
        <p:spPr>
          <a:xfrm flipV="1">
            <a:off x="228600" y="228600"/>
            <a:ext cx="8686800" cy="6387352"/>
          </a:xfrm>
          <a:prstGeom prst="snip2DiagRect">
            <a:avLst>
              <a:gd name="adj1" fmla="val 0"/>
              <a:gd name="adj2" fmla="val 2529"/>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467600" y="838201"/>
            <a:ext cx="1219200" cy="51054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779462" y="838201"/>
            <a:ext cx="6307138" cy="51054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1115196-1C6F-4784-83AC-30756D8F10B3}" type="datetimeFigureOut">
              <a:rPr lang="en-US" smtClean="0"/>
              <a:t>10/16/19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371D3E-5A18-49EB-AD2A-429AF165759F}"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Snip Diagonal Corner Rectangle 8"/>
          <p:cNvSpPr/>
          <p:nvPr/>
        </p:nvSpPr>
        <p:spPr>
          <a:xfrm flipV="1">
            <a:off x="228600" y="1707776"/>
            <a:ext cx="8686800" cy="4908176"/>
          </a:xfrm>
          <a:prstGeom prst="snip2DiagRect">
            <a:avLst>
              <a:gd name="adj1" fmla="val 0"/>
              <a:gd name="adj2" fmla="val 4003"/>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Snip Diagonal Corner Rectangle 9"/>
          <p:cNvSpPr/>
          <p:nvPr/>
        </p:nvSpPr>
        <p:spPr>
          <a:xfrm flipV="1">
            <a:off x="228600" y="228597"/>
            <a:ext cx="8686800" cy="1277473"/>
          </a:xfrm>
          <a:prstGeom prst="snip2DiagRect">
            <a:avLst>
              <a:gd name="adj1" fmla="val 0"/>
              <a:gd name="adj2" fmla="val 1167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1115196-1C6F-4784-83AC-30756D8F10B3}" type="datetimeFigureOut">
              <a:rPr lang="en-US" smtClean="0"/>
              <a:t>10/16/19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371D3E-5A18-49EB-AD2A-429AF165759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grpSp>
        <p:nvGrpSpPr>
          <p:cNvPr id="6" name="Group 14"/>
          <p:cNvGrpSpPr/>
          <p:nvPr/>
        </p:nvGrpSpPr>
        <p:grpSpPr>
          <a:xfrm>
            <a:off x="-1" y="3379694"/>
            <a:ext cx="7543801" cy="2604247"/>
            <a:chOff x="-1" y="3379694"/>
            <a:chExt cx="7543801" cy="2604247"/>
          </a:xfrm>
        </p:grpSpPr>
        <p:grpSp>
          <p:nvGrpSpPr>
            <p:cNvPr id="9" name="Group 11"/>
            <p:cNvGrpSpPr/>
            <p:nvPr/>
          </p:nvGrpSpPr>
          <p:grpSpPr>
            <a:xfrm>
              <a:off x="-1" y="3379694"/>
              <a:ext cx="7543801" cy="2604247"/>
              <a:chOff x="-1" y="3379694"/>
              <a:chExt cx="7543801" cy="2604247"/>
            </a:xfrm>
          </p:grpSpPr>
          <p:sp>
            <p:nvSpPr>
              <p:cNvPr id="17" name="Snip Single Corner Rectangle 16"/>
              <p:cNvSpPr/>
              <p:nvPr/>
            </p:nvSpPr>
            <p:spPr>
              <a:xfrm flipV="1">
                <a:off x="-1" y="3393141"/>
                <a:ext cx="7543800" cy="2590800"/>
              </a:xfrm>
              <a:prstGeom prst="snip1Rect">
                <a:avLst>
                  <a:gd name="adj" fmla="val 7379"/>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8" name="Straight Connector 17"/>
              <p:cNvCxnSpPr/>
              <p:nvPr/>
            </p:nvCxnSpPr>
            <p:spPr>
              <a:xfrm>
                <a:off x="0" y="3379694"/>
                <a:ext cx="7543800" cy="2377"/>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6" name="Teardrop 15"/>
            <p:cNvSpPr/>
            <p:nvPr/>
          </p:nvSpPr>
          <p:spPr>
            <a:xfrm>
              <a:off x="6817659" y="3621741"/>
              <a:ext cx="394447" cy="394447"/>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1371600" y="3913281"/>
            <a:ext cx="5867400" cy="1470025"/>
          </a:xfrm>
        </p:spPr>
        <p:txBody>
          <a:bodyPr>
            <a:normAutofit/>
          </a:bodyPr>
          <a:lstStyle>
            <a:lvl1pPr algn="r">
              <a:defRPr sz="4600"/>
            </a:lvl1pPr>
          </a:lstStyle>
          <a:p>
            <a:r>
              <a:rPr lang="en-US" smtClean="0"/>
              <a:t>Click to edit Master title style</a:t>
            </a:r>
            <a:endParaRPr/>
          </a:p>
        </p:txBody>
      </p:sp>
      <p:sp>
        <p:nvSpPr>
          <p:cNvPr id="3" name="Subtitle 2"/>
          <p:cNvSpPr>
            <a:spLocks noGrp="1"/>
          </p:cNvSpPr>
          <p:nvPr>
            <p:ph type="subTitle" idx="1"/>
          </p:nvPr>
        </p:nvSpPr>
        <p:spPr>
          <a:xfrm>
            <a:off x="1371600" y="5396753"/>
            <a:ext cx="5867400" cy="573741"/>
          </a:xfrm>
        </p:spPr>
        <p:txBody>
          <a:bodyPr>
            <a:normAutofit/>
          </a:bodyPr>
          <a:lstStyle>
            <a:lvl1pPr marL="0" indent="0" algn="r">
              <a:spcBef>
                <a:spcPct val="0"/>
              </a:spcBef>
              <a:buNone/>
              <a:defRPr sz="1400">
                <a:solidFill>
                  <a:schemeClr val="tx1">
                    <a:lumMod val="90000"/>
                    <a:lumOff val="1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rot="16200000">
            <a:off x="-734076" y="4503737"/>
            <a:ext cx="2057400" cy="365125"/>
          </a:xfrm>
        </p:spPr>
        <p:txBody>
          <a:bodyPr lIns="91440" tIns="0" bIns="0" anchor="b" anchorCtr="0"/>
          <a:lstStyle>
            <a:lvl1pPr>
              <a:defRPr sz="1400" b="1">
                <a:solidFill>
                  <a:schemeClr val="bg1">
                    <a:lumMod val="50000"/>
                  </a:schemeClr>
                </a:solidFill>
              </a:defRPr>
            </a:lvl1pPr>
          </a:lstStyle>
          <a:p>
            <a:fld id="{B1115196-1C6F-4784-83AC-30756D8F10B3}" type="datetimeFigureOut">
              <a:rPr lang="en-US" smtClean="0"/>
              <a:t>10/16/19</a:t>
            </a:fld>
            <a:endParaRPr lang="en-US"/>
          </a:p>
        </p:txBody>
      </p:sp>
      <p:sp>
        <p:nvSpPr>
          <p:cNvPr id="5" name="Footer Placeholder 4"/>
          <p:cNvSpPr>
            <a:spLocks noGrp="1"/>
          </p:cNvSpPr>
          <p:nvPr>
            <p:ph type="ftr" sz="quarter" idx="11"/>
          </p:nvPr>
        </p:nvSpPr>
        <p:spPr>
          <a:xfrm rot="16200000">
            <a:off x="-356811" y="4503737"/>
            <a:ext cx="2057397" cy="365125"/>
          </a:xfrm>
        </p:spPr>
        <p:txBody>
          <a:bodyPr lIns="91440" tIns="0" bIns="0" anchor="t" anchorCtr="0"/>
          <a:lstStyle>
            <a:lvl1pPr algn="l">
              <a:defRPr b="1">
                <a:solidFill>
                  <a:schemeClr val="bg1">
                    <a:lumMod val="75000"/>
                  </a:schemeClr>
                </a:solidFill>
              </a:defRPr>
            </a:lvl1pPr>
          </a:lstStyle>
          <a:p>
            <a:endParaRPr lang="en-US"/>
          </a:p>
        </p:txBody>
      </p:sp>
      <p:sp>
        <p:nvSpPr>
          <p:cNvPr id="12" name="Picture Placeholder 11"/>
          <p:cNvSpPr>
            <a:spLocks noGrp="1"/>
          </p:cNvSpPr>
          <p:nvPr>
            <p:ph type="pic" sz="quarter" idx="12"/>
          </p:nvPr>
        </p:nvSpPr>
        <p:spPr>
          <a:xfrm>
            <a:off x="0" y="676835"/>
            <a:ext cx="7543800" cy="2587752"/>
          </a:xfrm>
          <a:effectLst>
            <a:outerShdw blurRad="50800" dist="63500" dir="2700000" algn="tl" rotWithShape="0">
              <a:prstClr val="black">
                <a:alpha val="50000"/>
              </a:prstClr>
            </a:outerShdw>
          </a:effectLst>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6" name="Group 6"/>
          <p:cNvGrpSpPr/>
          <p:nvPr/>
        </p:nvGrpSpPr>
        <p:grpSpPr>
          <a:xfrm flipH="1">
            <a:off x="1600199" y="2126877"/>
            <a:ext cx="7543801" cy="2604247"/>
            <a:chOff x="-1" y="3379694"/>
            <a:chExt cx="7543801" cy="2604247"/>
          </a:xfrm>
        </p:grpSpPr>
        <p:grpSp>
          <p:nvGrpSpPr>
            <p:cNvPr id="7" name="Group 11"/>
            <p:cNvGrpSpPr/>
            <p:nvPr/>
          </p:nvGrpSpPr>
          <p:grpSpPr>
            <a:xfrm>
              <a:off x="-1" y="3379694"/>
              <a:ext cx="7543801" cy="2604247"/>
              <a:chOff x="-1" y="3379694"/>
              <a:chExt cx="7543801" cy="2604247"/>
            </a:xfrm>
          </p:grpSpPr>
          <p:sp>
            <p:nvSpPr>
              <p:cNvPr id="10" name="Snip Single Corner Rectangle 9"/>
              <p:cNvSpPr/>
              <p:nvPr/>
            </p:nvSpPr>
            <p:spPr>
              <a:xfrm flipV="1">
                <a:off x="-1" y="3393141"/>
                <a:ext cx="7543800" cy="2590800"/>
              </a:xfrm>
              <a:prstGeom prst="snip1Rect">
                <a:avLst>
                  <a:gd name="adj" fmla="val 7379"/>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1" name="Straight Connector 10"/>
              <p:cNvCxnSpPr/>
              <p:nvPr/>
            </p:nvCxnSpPr>
            <p:spPr>
              <a:xfrm>
                <a:off x="0" y="3379694"/>
                <a:ext cx="7543800" cy="2377"/>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9" name="Teardrop 8"/>
            <p:cNvSpPr/>
            <p:nvPr/>
          </p:nvSpPr>
          <p:spPr>
            <a:xfrm flipH="1">
              <a:off x="228599" y="3621741"/>
              <a:ext cx="394447" cy="394447"/>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1736105" y="2653553"/>
            <a:ext cx="5870448" cy="1472184"/>
          </a:xfrm>
        </p:spPr>
        <p:txBody>
          <a:bodyPr vert="horz" lIns="91440" tIns="45720" rIns="91440" bIns="45720" rtlCol="0" anchor="b" anchorCtr="0">
            <a:normAutofit/>
          </a:bodyPr>
          <a:lstStyle>
            <a:lvl1pPr algn="l" defTabSz="914400" rtl="0" eaLnBrk="1" latinLnBrk="0" hangingPunct="1">
              <a:spcBef>
                <a:spcPct val="0"/>
              </a:spcBef>
              <a:buNone/>
              <a:defRPr sz="4600" kern="1200">
                <a:solidFill>
                  <a:schemeClr val="tx1">
                    <a:lumMod val="90000"/>
                    <a:lumOff val="10000"/>
                  </a:schemeClr>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1736105" y="4134881"/>
            <a:ext cx="5870448" cy="576072"/>
          </a:xfrm>
        </p:spPr>
        <p:txBody>
          <a:bodyPr vert="horz" lIns="91440" tIns="45720" rIns="91440" bIns="45720" rtlCol="0">
            <a:normAutofit/>
          </a:bodyPr>
          <a:lstStyle>
            <a:lvl1pPr marL="0" indent="0" algn="l" defTabSz="914400" rtl="0" eaLnBrk="1" latinLnBrk="0" hangingPunct="1">
              <a:spcBef>
                <a:spcPts val="0"/>
              </a:spcBef>
              <a:buClr>
                <a:schemeClr val="accent1"/>
              </a:buClr>
              <a:buSzPct val="90000"/>
              <a:buFont typeface="Wingdings 2" pitchFamily="18" charset="2"/>
              <a:buNone/>
              <a:defRPr sz="1400" kern="1200">
                <a:solidFill>
                  <a:schemeClr val="tx1">
                    <a:lumMod val="90000"/>
                    <a:lumOff val="10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a:xfrm rot="16200000">
            <a:off x="8033590" y="3475037"/>
            <a:ext cx="1828801" cy="365125"/>
          </a:xfrm>
        </p:spPr>
        <p:txBody>
          <a:bodyPr vert="horz" lIns="91440" tIns="0" rIns="91440" bIns="0" rtlCol="0" anchor="t" anchorCtr="0"/>
          <a:lstStyle>
            <a:lvl1pPr marL="0" algn="l" defTabSz="914400" rtl="0" eaLnBrk="1" latinLnBrk="0" hangingPunct="1">
              <a:defRPr sz="1100" b="1" kern="1200">
                <a:solidFill>
                  <a:schemeClr val="bg1">
                    <a:lumMod val="75000"/>
                  </a:schemeClr>
                </a:solidFill>
                <a:latin typeface="+mn-lt"/>
                <a:ea typeface="+mn-ea"/>
                <a:cs typeface="+mn-cs"/>
              </a:defRPr>
            </a:lvl1pPr>
          </a:lstStyle>
          <a:p>
            <a:endParaRPr lang="en-US"/>
          </a:p>
        </p:txBody>
      </p:sp>
      <p:sp>
        <p:nvSpPr>
          <p:cNvPr id="4" name="Date Placeholder 3"/>
          <p:cNvSpPr>
            <a:spLocks noGrp="1"/>
          </p:cNvSpPr>
          <p:nvPr>
            <p:ph type="dt" sz="half" idx="10"/>
          </p:nvPr>
        </p:nvSpPr>
        <p:spPr>
          <a:xfrm rot="16200000">
            <a:off x="7658009" y="3475037"/>
            <a:ext cx="1828800" cy="365125"/>
          </a:xfrm>
        </p:spPr>
        <p:txBody>
          <a:bodyPr vert="horz" lIns="91440" tIns="0" rIns="91440" bIns="0" rtlCol="0" anchor="b" anchorCtr="0"/>
          <a:lstStyle>
            <a:lvl1pPr marL="0" algn="l" defTabSz="914400" rtl="0" eaLnBrk="1" latinLnBrk="0" hangingPunct="1">
              <a:defRPr sz="1400" b="1" kern="1200">
                <a:solidFill>
                  <a:schemeClr val="bg1">
                    <a:lumMod val="50000"/>
                  </a:schemeClr>
                </a:solidFill>
                <a:latin typeface="+mn-lt"/>
                <a:ea typeface="+mn-ea"/>
                <a:cs typeface="+mn-cs"/>
              </a:defRPr>
            </a:lvl1pPr>
          </a:lstStyle>
          <a:p>
            <a:fld id="{B1115196-1C6F-4784-83AC-30756D8F10B3}" type="datetimeFigureOut">
              <a:rPr lang="en-US" smtClean="0"/>
              <a:t>10/16/19</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Snip Diagonal Corner Rectangle 10"/>
          <p:cNvSpPr/>
          <p:nvPr/>
        </p:nvSpPr>
        <p:spPr>
          <a:xfrm flipV="1">
            <a:off x="228600" y="1707776"/>
            <a:ext cx="8686800" cy="4908176"/>
          </a:xfrm>
          <a:prstGeom prst="snip2DiagRect">
            <a:avLst>
              <a:gd name="adj1" fmla="val 0"/>
              <a:gd name="adj2" fmla="val 4003"/>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Snip Diagonal Corner Rectangle 11"/>
          <p:cNvSpPr/>
          <p:nvPr/>
        </p:nvSpPr>
        <p:spPr>
          <a:xfrm flipV="1">
            <a:off x="228600" y="228597"/>
            <a:ext cx="8686800" cy="1277473"/>
          </a:xfrm>
          <a:prstGeom prst="snip2DiagRect">
            <a:avLst>
              <a:gd name="adj1" fmla="val 0"/>
              <a:gd name="adj2" fmla="val 1167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779463" y="295833"/>
            <a:ext cx="7583488" cy="1143000"/>
          </a:xfrm>
        </p:spPr>
        <p:txBody>
          <a:bodyPr/>
          <a:lstStyle/>
          <a:p>
            <a:r>
              <a:rPr lang="en-US" smtClean="0"/>
              <a:t>Click to edit Master title style</a:t>
            </a:r>
            <a:endParaRPr/>
          </a:p>
        </p:txBody>
      </p:sp>
      <p:sp>
        <p:nvSpPr>
          <p:cNvPr id="3" name="Content Placeholder 2"/>
          <p:cNvSpPr>
            <a:spLocks noGrp="1"/>
          </p:cNvSpPr>
          <p:nvPr>
            <p:ph sz="half" idx="1"/>
          </p:nvPr>
        </p:nvSpPr>
        <p:spPr>
          <a:xfrm>
            <a:off x="779461" y="1981201"/>
            <a:ext cx="3657600" cy="3975100"/>
          </a:xfrm>
        </p:spPr>
        <p:txBody>
          <a:bodyPr>
            <a:normAutofit/>
          </a:bodyPr>
          <a:lstStyle>
            <a:lvl1pPr>
              <a:defRPr sz="2200"/>
            </a:lvl1pPr>
            <a:lvl2pPr>
              <a:defRPr sz="20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05351" y="1981201"/>
            <a:ext cx="3657600" cy="3975100"/>
          </a:xfrm>
        </p:spPr>
        <p:txBody>
          <a:bodyPr>
            <a:normAutofit/>
          </a:bodyPr>
          <a:lstStyle>
            <a:lvl1pPr>
              <a:defRPr sz="2200"/>
            </a:lvl1pPr>
            <a:lvl2pPr>
              <a:defRPr sz="2000"/>
            </a:lvl2pPr>
            <a:lvl3pPr>
              <a:defRPr sz="1800"/>
            </a:lvl3pPr>
            <a:lvl4pPr>
              <a:defRPr sz="1800"/>
            </a:lvl4pPr>
            <a:lvl5pPr>
              <a:defRPr sz="1800"/>
            </a:lvl5pPr>
            <a:lvl6pPr marL="1946275" indent="-344488">
              <a:defRPr sz="1800"/>
            </a:lvl6pPr>
            <a:lvl7pPr marL="1946275" indent="-344488">
              <a:defRPr sz="1800"/>
            </a:lvl7pPr>
            <a:lvl8pPr marL="1946275" indent="-344488">
              <a:defRPr sz="1800"/>
            </a:lvl8pPr>
            <a:lvl9pPr marL="1946275"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1115196-1C6F-4784-83AC-30756D8F10B3}" type="datetimeFigureOut">
              <a:rPr lang="en-US" smtClean="0"/>
              <a:t>10/16/19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371D3E-5A18-49EB-AD2A-429AF165759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Snip Diagonal Corner Rectangle 11"/>
          <p:cNvSpPr/>
          <p:nvPr/>
        </p:nvSpPr>
        <p:spPr>
          <a:xfrm flipV="1">
            <a:off x="228600" y="1707776"/>
            <a:ext cx="8686800" cy="4908176"/>
          </a:xfrm>
          <a:prstGeom prst="snip2DiagRect">
            <a:avLst>
              <a:gd name="adj1" fmla="val 0"/>
              <a:gd name="adj2" fmla="val 4003"/>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Snip Diagonal Corner Rectangle 12"/>
          <p:cNvSpPr/>
          <p:nvPr/>
        </p:nvSpPr>
        <p:spPr>
          <a:xfrm flipV="1">
            <a:off x="228600" y="228597"/>
            <a:ext cx="8686800" cy="1277473"/>
          </a:xfrm>
          <a:prstGeom prst="snip2DiagRect">
            <a:avLst>
              <a:gd name="adj1" fmla="val 0"/>
              <a:gd name="adj2" fmla="val 1167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779463" y="295833"/>
            <a:ext cx="7583488" cy="1143000"/>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79463" y="1852426"/>
            <a:ext cx="3657600" cy="868362"/>
          </a:xfrm>
        </p:spPr>
        <p:txBody>
          <a:bodyPr anchor="ctr" anchorCtr="0">
            <a:noAutofit/>
          </a:bodyPr>
          <a:lstStyle>
            <a:lvl1pPr marL="0" indent="0" algn="ctr">
              <a:spcBef>
                <a:spcPct val="0"/>
              </a:spcBef>
              <a:buNone/>
              <a:defRPr sz="2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79463" y="2743200"/>
            <a:ext cx="3657600" cy="3213100"/>
          </a:xfrm>
        </p:spPr>
        <p:txBody>
          <a:bodyPr>
            <a:normAutofit/>
          </a:bodyPr>
          <a:lstStyle>
            <a:lvl1pPr>
              <a:defRPr sz="20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05351" y="1852426"/>
            <a:ext cx="3657600" cy="868362"/>
          </a:xfrm>
        </p:spPr>
        <p:txBody>
          <a:bodyPr anchor="ctr" anchorCtr="0">
            <a:noAutofit/>
          </a:bodyPr>
          <a:lstStyle>
            <a:lvl1pPr marL="0" indent="0" algn="ctr">
              <a:spcBef>
                <a:spcPct val="0"/>
              </a:spcBef>
              <a:buNone/>
              <a:defRPr sz="2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05351" y="2743200"/>
            <a:ext cx="3657600" cy="3213100"/>
          </a:xfrm>
        </p:spPr>
        <p:txBody>
          <a:bodyPr>
            <a:normAutofit/>
          </a:bodyPr>
          <a:lstStyle>
            <a:lvl1pPr>
              <a:defRPr sz="20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B1115196-1C6F-4784-83AC-30756D8F10B3}" type="datetimeFigureOut">
              <a:rPr lang="en-US" smtClean="0"/>
              <a:t>10/16/19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371D3E-5A18-49EB-AD2A-429AF165759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Snip Diagonal Corner Rectangle 8"/>
          <p:cNvSpPr/>
          <p:nvPr/>
        </p:nvSpPr>
        <p:spPr>
          <a:xfrm flipV="1">
            <a:off x="228600" y="1707776"/>
            <a:ext cx="8686800" cy="4908176"/>
          </a:xfrm>
          <a:prstGeom prst="snip2DiagRect">
            <a:avLst>
              <a:gd name="adj1" fmla="val 0"/>
              <a:gd name="adj2" fmla="val 4003"/>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Snip Diagonal Corner Rectangle 9"/>
          <p:cNvSpPr/>
          <p:nvPr/>
        </p:nvSpPr>
        <p:spPr>
          <a:xfrm flipV="1">
            <a:off x="228600" y="228597"/>
            <a:ext cx="8686800" cy="1277473"/>
          </a:xfrm>
          <a:prstGeom prst="snip2DiagRect">
            <a:avLst>
              <a:gd name="adj1" fmla="val 0"/>
              <a:gd name="adj2" fmla="val 1167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B1115196-1C6F-4784-83AC-30756D8F10B3}" type="datetimeFigureOut">
              <a:rPr lang="en-US" smtClean="0"/>
              <a:t>10/16/19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371D3E-5A18-49EB-AD2A-429AF165759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nip Diagonal Corner Rectangle 5"/>
          <p:cNvSpPr/>
          <p:nvPr/>
        </p:nvSpPr>
        <p:spPr>
          <a:xfrm flipV="1">
            <a:off x="228600" y="228600"/>
            <a:ext cx="8686800" cy="6387352"/>
          </a:xfrm>
          <a:prstGeom prst="snip2DiagRect">
            <a:avLst>
              <a:gd name="adj1" fmla="val 0"/>
              <a:gd name="adj2" fmla="val 2529"/>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Date Placeholder 1"/>
          <p:cNvSpPr>
            <a:spLocks noGrp="1"/>
          </p:cNvSpPr>
          <p:nvPr>
            <p:ph type="dt" sz="half" idx="10"/>
          </p:nvPr>
        </p:nvSpPr>
        <p:spPr/>
        <p:txBody>
          <a:bodyPr/>
          <a:lstStyle/>
          <a:p>
            <a:fld id="{B1115196-1C6F-4784-83AC-30756D8F10B3}" type="datetimeFigureOut">
              <a:rPr lang="en-US" smtClean="0"/>
              <a:t>10/16/19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371D3E-5A18-49EB-AD2A-429AF165759F}"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1" name="Group 11"/>
          <p:cNvGrpSpPr/>
          <p:nvPr/>
        </p:nvGrpSpPr>
        <p:grpSpPr>
          <a:xfrm>
            <a:off x="228600" y="228600"/>
            <a:ext cx="4251960" cy="6387352"/>
            <a:chOff x="228600" y="228600"/>
            <a:chExt cx="4251960" cy="6387352"/>
          </a:xfrm>
        </p:grpSpPr>
        <p:sp>
          <p:nvSpPr>
            <p:cNvPr id="13" name="Snip Diagonal Corner Rectangle 12"/>
            <p:cNvSpPr/>
            <p:nvPr/>
          </p:nvSpPr>
          <p:spPr>
            <a:xfrm flipV="1">
              <a:off x="228600" y="228600"/>
              <a:ext cx="4251960" cy="6387352"/>
            </a:xfrm>
            <a:prstGeom prst="snip2DiagRect">
              <a:avLst>
                <a:gd name="adj1" fmla="val 0"/>
                <a:gd name="adj2" fmla="val 379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Teardrop 13"/>
            <p:cNvSpPr>
              <a:spLocks noChangeAspect="1"/>
            </p:cNvSpPr>
            <p:nvPr/>
          </p:nvSpPr>
          <p:spPr>
            <a:xfrm>
              <a:off x="3886200" y="432548"/>
              <a:ext cx="355002" cy="355002"/>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5" name="Snip Diagonal Corner Rectangle 14"/>
          <p:cNvSpPr/>
          <p:nvPr/>
        </p:nvSpPr>
        <p:spPr>
          <a:xfrm flipV="1">
            <a:off x="4648200" y="228600"/>
            <a:ext cx="4251960" cy="6387352"/>
          </a:xfrm>
          <a:prstGeom prst="snip2DiagRect">
            <a:avLst>
              <a:gd name="adj1" fmla="val 0"/>
              <a:gd name="adj2" fmla="val 379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525780" y="2177303"/>
            <a:ext cx="3657600" cy="1162050"/>
          </a:xfrm>
        </p:spPr>
        <p:txBody>
          <a:bodyPr anchor="b">
            <a:normAutofit/>
          </a:bodyPr>
          <a:lstStyle>
            <a:lvl1pPr algn="l">
              <a:defRPr sz="3000" b="0">
                <a:solidFill>
                  <a:schemeClr val="accent1"/>
                </a:solidFill>
              </a:defRPr>
            </a:lvl1pPr>
          </a:lstStyle>
          <a:p>
            <a:r>
              <a:rPr lang="en-US" smtClean="0"/>
              <a:t>Click to edit Master title style</a:t>
            </a:r>
            <a:endParaRPr/>
          </a:p>
        </p:txBody>
      </p:sp>
      <p:sp>
        <p:nvSpPr>
          <p:cNvPr id="3" name="Content Placeholder 2"/>
          <p:cNvSpPr>
            <a:spLocks noGrp="1"/>
          </p:cNvSpPr>
          <p:nvPr>
            <p:ph idx="1"/>
          </p:nvPr>
        </p:nvSpPr>
        <p:spPr>
          <a:xfrm>
            <a:off x="4945380" y="609600"/>
            <a:ext cx="3657600" cy="53340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25780" y="3352799"/>
            <a:ext cx="3657600" cy="2590801"/>
          </a:xfrm>
        </p:spPr>
        <p:txBody>
          <a:bodyPr>
            <a:normAutofit/>
          </a:bodyPr>
          <a:lstStyle>
            <a:lvl1pPr marL="0" indent="0">
              <a:lnSpc>
                <a:spcPct val="110000"/>
              </a:lnSpc>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62000" y="6297706"/>
            <a:ext cx="1295400" cy="365125"/>
          </a:xfrm>
        </p:spPr>
        <p:txBody>
          <a:bodyPr/>
          <a:lstStyle/>
          <a:p>
            <a:fld id="{B1115196-1C6F-4784-83AC-30756D8F10B3}" type="datetimeFigureOut">
              <a:rPr lang="en-US" smtClean="0"/>
              <a:t>10/16/19</a:t>
            </a:fld>
            <a:endParaRPr lang="en-US"/>
          </a:p>
        </p:txBody>
      </p:sp>
      <p:sp>
        <p:nvSpPr>
          <p:cNvPr id="6" name="Footer Placeholder 5"/>
          <p:cNvSpPr>
            <a:spLocks noGrp="1"/>
          </p:cNvSpPr>
          <p:nvPr>
            <p:ph type="ftr" sz="quarter" idx="11"/>
          </p:nvPr>
        </p:nvSpPr>
        <p:spPr>
          <a:xfrm>
            <a:off x="2057400" y="6297706"/>
            <a:ext cx="2339788" cy="365125"/>
          </a:xfrm>
        </p:spPr>
        <p:txBody>
          <a:bodyPr/>
          <a:lstStyle/>
          <a:p>
            <a:endParaRPr lang="en-US"/>
          </a:p>
        </p:txBody>
      </p:sp>
      <p:sp>
        <p:nvSpPr>
          <p:cNvPr id="7" name="Slide Number Placeholder 6"/>
          <p:cNvSpPr>
            <a:spLocks noGrp="1"/>
          </p:cNvSpPr>
          <p:nvPr>
            <p:ph type="sldNum" sz="quarter" idx="12"/>
          </p:nvPr>
        </p:nvSpPr>
        <p:spPr>
          <a:xfrm>
            <a:off x="304800" y="6297706"/>
            <a:ext cx="443753" cy="365125"/>
          </a:xfrm>
        </p:spPr>
        <p:txBody>
          <a:bodyPr/>
          <a:lstStyle>
            <a:lvl1pPr algn="l">
              <a:defRPr/>
            </a:lvl1pPr>
          </a:lstStyle>
          <a:p>
            <a:fld id="{19371D3E-5A18-49EB-AD2A-429AF165759F}"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79463" y="295833"/>
            <a:ext cx="7583488" cy="1143000"/>
          </a:xfrm>
          <a:prstGeom prst="rect">
            <a:avLst/>
          </a:prstGeom>
        </p:spPr>
        <p:txBody>
          <a:bodyPr vert="horz" lIns="91440" tIns="45720" rIns="91440" bIns="45720" rtlCol="0" anchor="b" anchorCtr="0">
            <a:normAutofit/>
          </a:bodyPr>
          <a:lstStyle/>
          <a:p>
            <a:r>
              <a:rPr lang="en-US" smtClean="0"/>
              <a:t>Click to edit Master title style</a:t>
            </a:r>
            <a:endParaRPr/>
          </a:p>
        </p:txBody>
      </p:sp>
      <p:sp>
        <p:nvSpPr>
          <p:cNvPr id="3" name="Text Placeholder 2"/>
          <p:cNvSpPr>
            <a:spLocks noGrp="1"/>
          </p:cNvSpPr>
          <p:nvPr>
            <p:ph type="body" idx="1"/>
          </p:nvPr>
        </p:nvSpPr>
        <p:spPr>
          <a:xfrm>
            <a:off x="779463" y="1949824"/>
            <a:ext cx="7583488" cy="400722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228600" y="6243918"/>
            <a:ext cx="2133600" cy="365125"/>
          </a:xfrm>
          <a:prstGeom prst="rect">
            <a:avLst/>
          </a:prstGeom>
        </p:spPr>
        <p:txBody>
          <a:bodyPr vert="horz" lIns="91440" tIns="45720" rIns="91440" bIns="45720" rtlCol="0" anchor="ctr"/>
          <a:lstStyle>
            <a:lvl1pPr algn="l">
              <a:defRPr sz="1100" b="1">
                <a:solidFill>
                  <a:schemeClr val="bg1">
                    <a:lumMod val="65000"/>
                  </a:schemeClr>
                </a:solidFill>
              </a:defRPr>
            </a:lvl1pPr>
          </a:lstStyle>
          <a:p>
            <a:fld id="{B1115196-1C6F-4784-83AC-30756D8F10B3}" type="datetimeFigureOut">
              <a:rPr lang="en-US" smtClean="0"/>
              <a:t>10/16/19</a:t>
            </a:fld>
            <a:endParaRPr lang="en-US"/>
          </a:p>
        </p:txBody>
      </p:sp>
      <p:sp>
        <p:nvSpPr>
          <p:cNvPr id="5" name="Footer Placeholder 4"/>
          <p:cNvSpPr>
            <a:spLocks noGrp="1"/>
          </p:cNvSpPr>
          <p:nvPr>
            <p:ph type="ftr" sz="quarter" idx="3"/>
          </p:nvPr>
        </p:nvSpPr>
        <p:spPr>
          <a:xfrm>
            <a:off x="5867400" y="6248400"/>
            <a:ext cx="2895600" cy="365125"/>
          </a:xfrm>
          <a:prstGeom prst="rect">
            <a:avLst/>
          </a:prstGeom>
        </p:spPr>
        <p:txBody>
          <a:bodyPr vert="horz" lIns="91440" tIns="45720" rIns="91440" bIns="45720" rtlCol="0" anchor="ctr"/>
          <a:lstStyle>
            <a:lvl1pPr algn="r">
              <a:defRPr sz="1100" b="1">
                <a:solidFill>
                  <a:schemeClr val="bg1">
                    <a:lumMod val="65000"/>
                  </a:schemeClr>
                </a:solidFill>
              </a:defRPr>
            </a:lvl1pPr>
          </a:lstStyle>
          <a:p>
            <a:endParaRPr lang="en-US"/>
          </a:p>
        </p:txBody>
      </p:sp>
      <p:sp>
        <p:nvSpPr>
          <p:cNvPr id="6" name="Slide Number Placeholder 5"/>
          <p:cNvSpPr>
            <a:spLocks noGrp="1"/>
          </p:cNvSpPr>
          <p:nvPr>
            <p:ph type="sldNum" sz="quarter" idx="4"/>
          </p:nvPr>
        </p:nvSpPr>
        <p:spPr>
          <a:xfrm>
            <a:off x="4305300" y="6248400"/>
            <a:ext cx="533400" cy="365125"/>
          </a:xfrm>
          <a:prstGeom prst="rect">
            <a:avLst/>
          </a:prstGeom>
        </p:spPr>
        <p:txBody>
          <a:bodyPr vert="horz" lIns="91440" tIns="45720" rIns="91440" bIns="45720" rtlCol="0" anchor="ctr"/>
          <a:lstStyle>
            <a:lvl1pPr algn="ctr">
              <a:defRPr sz="1100" b="1">
                <a:solidFill>
                  <a:schemeClr val="bg1">
                    <a:lumMod val="65000"/>
                  </a:schemeClr>
                </a:solidFill>
              </a:defRPr>
            </a:lvl1pPr>
          </a:lstStyle>
          <a:p>
            <a:fld id="{19371D3E-5A18-49EB-AD2A-429AF165759F}"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spcBef>
          <a:spcPct val="0"/>
        </a:spcBef>
        <a:buNone/>
        <a:defRPr sz="3800" kern="1200">
          <a:solidFill>
            <a:schemeClr val="tx1">
              <a:lumMod val="90000"/>
              <a:lumOff val="10000"/>
            </a:schemeClr>
          </a:solidFill>
          <a:latin typeface="+mj-lt"/>
          <a:ea typeface="+mj-ea"/>
          <a:cs typeface="+mj-cs"/>
        </a:defRPr>
      </a:lvl1pPr>
    </p:titleStyle>
    <p:body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2" pitchFamily="18" charset="2"/>
        <a:buChar char=""/>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23.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2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37.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40.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4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3.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image" Target="../media/image4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 Id="rId3" Type="http://schemas.openxmlformats.org/officeDocument/2006/relationships/image" Target="../media/image4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59.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hyperlink" Target="http://www.nap.edu/"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0" y="5577408"/>
            <a:ext cx="9144000" cy="2806699"/>
          </a:xfrm>
        </p:spPr>
        <p:txBody>
          <a:bodyPr>
            <a:noAutofit/>
          </a:bodyPr>
          <a:lstStyle/>
          <a:p>
            <a:pPr marL="0" indent="0" algn="ctr">
              <a:lnSpc>
                <a:spcPct val="80000"/>
              </a:lnSpc>
              <a:buNone/>
            </a:pPr>
            <a:r>
              <a:rPr lang="en-US" sz="3600" b="1" dirty="0" smtClean="0">
                <a:solidFill>
                  <a:srgbClr val="FFFFFF"/>
                </a:solidFill>
              </a:rPr>
              <a:t>Presented by:</a:t>
            </a:r>
          </a:p>
          <a:p>
            <a:pPr marL="0" indent="0" algn="ctr">
              <a:lnSpc>
                <a:spcPct val="80000"/>
              </a:lnSpc>
              <a:buNone/>
            </a:pPr>
            <a:r>
              <a:rPr lang="en-US" sz="3600" b="1" dirty="0" smtClean="0">
                <a:solidFill>
                  <a:srgbClr val="FFFFFF"/>
                </a:solidFill>
              </a:rPr>
              <a:t>Dr. Emily Gutierrez, DNP, CPNP, IFM-CP</a:t>
            </a:r>
            <a:endParaRPr lang="en-US" sz="3600" b="1" dirty="0">
              <a:solidFill>
                <a:srgbClr val="FFFFFF"/>
              </a:solidFill>
            </a:endParaRPr>
          </a:p>
        </p:txBody>
      </p:sp>
      <p:sp>
        <p:nvSpPr>
          <p:cNvPr id="2" name="Title 1"/>
          <p:cNvSpPr>
            <a:spLocks noGrp="1"/>
          </p:cNvSpPr>
          <p:nvPr>
            <p:ph type="title" idx="4294967295"/>
          </p:nvPr>
        </p:nvSpPr>
        <p:spPr>
          <a:xfrm>
            <a:off x="0" y="1528648"/>
            <a:ext cx="9144000" cy="1143000"/>
          </a:xfrm>
        </p:spPr>
        <p:txBody>
          <a:bodyPr>
            <a:noAutofit/>
          </a:bodyPr>
          <a:lstStyle/>
          <a:p>
            <a:pPr algn="ctr"/>
            <a:r>
              <a:rPr lang="en-US" sz="5400" b="1" dirty="0" smtClean="0">
                <a:solidFill>
                  <a:schemeClr val="bg1"/>
                </a:solidFill>
              </a:rPr>
              <a:t>Applying Functional Medicine to Pediatric Brain Injury </a:t>
            </a:r>
            <a:r>
              <a:rPr lang="en-US" sz="5400" b="1" dirty="0" smtClean="0">
                <a:solidFill>
                  <a:schemeClr val="bg1"/>
                </a:solidFill>
              </a:rPr>
              <a:t/>
            </a:r>
            <a:br>
              <a:rPr lang="en-US" sz="5400" b="1" dirty="0" smtClean="0">
                <a:solidFill>
                  <a:schemeClr val="bg1"/>
                </a:solidFill>
              </a:rPr>
            </a:br>
            <a:endParaRPr lang="en-US" sz="4000" b="1" i="1" dirty="0">
              <a:solidFill>
                <a:schemeClr val="bg1"/>
              </a:solidFill>
            </a:endParaRPr>
          </a:p>
        </p:txBody>
      </p:sp>
      <p:pic>
        <p:nvPicPr>
          <p:cNvPr id="7" name="Picture 6" descr="shutterstock_182957405.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6299" y="2166084"/>
            <a:ext cx="4737101" cy="3297024"/>
          </a:xfrm>
          <a:prstGeom prst="rect">
            <a:avLst/>
          </a:prstGeom>
        </p:spPr>
      </p:pic>
    </p:spTree>
    <p:extLst>
      <p:ext uri="{BB962C8B-B14F-4D97-AF65-F5344CB8AC3E}">
        <p14:creationId xmlns:p14="http://schemas.microsoft.com/office/powerpoint/2010/main" val="42904568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44000" cy="6841741"/>
          </a:xfrm>
          <a:prstGeom prst="rect">
            <a:avLst/>
          </a:prstGeom>
        </p:spPr>
      </p:pic>
    </p:spTree>
    <p:extLst>
      <p:ext uri="{BB962C8B-B14F-4D97-AF65-F5344CB8AC3E}">
        <p14:creationId xmlns:p14="http://schemas.microsoft.com/office/powerpoint/2010/main" val="15399126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7475" y="1710327"/>
            <a:ext cx="8836525" cy="4524316"/>
          </a:xfrm>
          <a:prstGeom prst="rect">
            <a:avLst/>
          </a:prstGeom>
          <a:noFill/>
        </p:spPr>
        <p:txBody>
          <a:bodyPr wrap="square" rtlCol="0">
            <a:spAutoFit/>
          </a:bodyPr>
          <a:lstStyle/>
          <a:p>
            <a:pPr marL="571500" indent="-571500">
              <a:buFont typeface="Arial"/>
              <a:buChar char="•"/>
            </a:pPr>
            <a:r>
              <a:rPr lang="en-US" sz="3600" dirty="0" smtClean="0"/>
              <a:t>Find the right diet for the right patient</a:t>
            </a:r>
            <a:endParaRPr lang="en-US" sz="3600" dirty="0"/>
          </a:p>
          <a:p>
            <a:pPr marL="571500" indent="-571500">
              <a:buFont typeface="Arial"/>
              <a:buChar char="•"/>
            </a:pPr>
            <a:r>
              <a:rPr lang="en-US" sz="3600" dirty="0" smtClean="0"/>
              <a:t>Heal the gut (our enteric nervous system, or “second brain”)</a:t>
            </a:r>
          </a:p>
          <a:p>
            <a:pPr marL="457200" indent="-457200">
              <a:buFont typeface="Arial"/>
              <a:buChar char="•"/>
            </a:pPr>
            <a:r>
              <a:rPr lang="en-US" sz="3600" dirty="0" smtClean="0"/>
              <a:t> Address methylation</a:t>
            </a:r>
          </a:p>
          <a:p>
            <a:pPr marL="457200" indent="-457200">
              <a:buFont typeface="Arial"/>
              <a:buChar char="•"/>
            </a:pPr>
            <a:r>
              <a:rPr lang="en-US" sz="3600" dirty="0" smtClean="0"/>
              <a:t> Replete nutritional deficiencies</a:t>
            </a:r>
          </a:p>
          <a:p>
            <a:pPr marL="571500" indent="-571500">
              <a:buFont typeface="Arial"/>
              <a:buChar char="•"/>
            </a:pPr>
            <a:r>
              <a:rPr lang="en-US" sz="3600" dirty="0" smtClean="0"/>
              <a:t>Nutraceutical anti-inflammatory support</a:t>
            </a:r>
          </a:p>
          <a:p>
            <a:pPr marL="457200" indent="-457200">
              <a:buFont typeface="Arial"/>
              <a:buChar char="•"/>
            </a:pPr>
            <a:r>
              <a:rPr lang="en-US" sz="3600" dirty="0" smtClean="0"/>
              <a:t> Intermittent fasting (to increase BDNF)</a:t>
            </a:r>
          </a:p>
          <a:p>
            <a:endParaRPr lang="en-US" sz="3600" dirty="0"/>
          </a:p>
        </p:txBody>
      </p:sp>
      <p:sp>
        <p:nvSpPr>
          <p:cNvPr id="5" name="Rectangle 4"/>
          <p:cNvSpPr/>
          <p:nvPr/>
        </p:nvSpPr>
        <p:spPr>
          <a:xfrm>
            <a:off x="209217" y="621802"/>
            <a:ext cx="8783053" cy="830997"/>
          </a:xfrm>
          <a:prstGeom prst="rect">
            <a:avLst/>
          </a:prstGeom>
        </p:spPr>
        <p:txBody>
          <a:bodyPr wrap="square">
            <a:spAutoFit/>
          </a:bodyPr>
          <a:lstStyle/>
          <a:p>
            <a:pPr algn="ctr"/>
            <a:r>
              <a:rPr lang="en-US" sz="4800" b="1" dirty="0">
                <a:solidFill>
                  <a:srgbClr val="FF0000"/>
                </a:solidFill>
              </a:rPr>
              <a:t>Controlling inflammation is </a:t>
            </a:r>
            <a:r>
              <a:rPr lang="en-US" sz="4800" b="1" dirty="0" smtClean="0">
                <a:solidFill>
                  <a:srgbClr val="FF0000"/>
                </a:solidFill>
              </a:rPr>
              <a:t>KEY</a:t>
            </a:r>
            <a:endParaRPr lang="en-US" sz="4800" b="1" dirty="0">
              <a:solidFill>
                <a:srgbClr val="FF0000"/>
              </a:solidFill>
            </a:endParaRPr>
          </a:p>
        </p:txBody>
      </p:sp>
      <p:sp>
        <p:nvSpPr>
          <p:cNvPr id="3" name="Rectangle 2"/>
          <p:cNvSpPr/>
          <p:nvPr/>
        </p:nvSpPr>
        <p:spPr>
          <a:xfrm>
            <a:off x="6659856" y="6131913"/>
            <a:ext cx="1813342" cy="369332"/>
          </a:xfrm>
          <a:prstGeom prst="rect">
            <a:avLst/>
          </a:prstGeom>
        </p:spPr>
        <p:txBody>
          <a:bodyPr wrap="none">
            <a:spAutoFit/>
          </a:bodyPr>
          <a:lstStyle/>
          <a:p>
            <a:r>
              <a:rPr lang="en-US" dirty="0"/>
              <a:t>Tipton, K. (2015). </a:t>
            </a:r>
          </a:p>
        </p:txBody>
      </p:sp>
    </p:spTree>
    <p:extLst>
      <p:ext uri="{BB962C8B-B14F-4D97-AF65-F5344CB8AC3E}">
        <p14:creationId xmlns:p14="http://schemas.microsoft.com/office/powerpoint/2010/main" val="315777208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39157" cy="6858000"/>
          </a:xfrm>
          <a:prstGeom prst="rect">
            <a:avLst/>
          </a:prstGeom>
        </p:spPr>
      </p:pic>
    </p:spTree>
    <p:extLst>
      <p:ext uri="{BB962C8B-B14F-4D97-AF65-F5344CB8AC3E}">
        <p14:creationId xmlns:p14="http://schemas.microsoft.com/office/powerpoint/2010/main" val="38601845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5900" y="811390"/>
            <a:ext cx="8737600" cy="5570756"/>
          </a:xfrm>
          <a:prstGeom prst="rect">
            <a:avLst/>
          </a:prstGeom>
        </p:spPr>
        <p:txBody>
          <a:bodyPr wrap="square">
            <a:spAutoFit/>
          </a:bodyPr>
          <a:lstStyle/>
          <a:p>
            <a:pPr marL="457200" indent="-457200">
              <a:buFont typeface="Arial"/>
              <a:buChar char="•"/>
            </a:pPr>
            <a:r>
              <a:rPr lang="en-US" sz="3600" dirty="0" smtClean="0"/>
              <a:t>Identify and avoid </a:t>
            </a:r>
            <a:r>
              <a:rPr lang="en-US" sz="3600" dirty="0"/>
              <a:t>top allergens- </a:t>
            </a:r>
          </a:p>
          <a:p>
            <a:r>
              <a:rPr lang="en-US" sz="3200" dirty="0" smtClean="0"/>
              <a:t>      (</a:t>
            </a:r>
            <a:r>
              <a:rPr lang="en-US" sz="3200" dirty="0"/>
              <a:t>gluten, dairy, soy, eggs, nuts) </a:t>
            </a:r>
          </a:p>
          <a:p>
            <a:pPr marL="457200" indent="-457200">
              <a:buFont typeface="Arial"/>
              <a:buChar char="•"/>
            </a:pPr>
            <a:r>
              <a:rPr lang="en-US" sz="3600" dirty="0" smtClean="0"/>
              <a:t>21-day </a:t>
            </a:r>
            <a:r>
              <a:rPr lang="en-US" sz="3600" dirty="0"/>
              <a:t>elimination diet</a:t>
            </a:r>
          </a:p>
          <a:p>
            <a:pPr marL="457200" indent="-457200">
              <a:buFont typeface="Arial"/>
              <a:buChar char="•"/>
            </a:pPr>
            <a:r>
              <a:rPr lang="en-US" sz="3600" dirty="0"/>
              <a:t>High protein (2–2.5 g protein/kg )</a:t>
            </a:r>
          </a:p>
          <a:p>
            <a:pPr marL="457200" indent="-457200">
              <a:buFont typeface="Arial"/>
              <a:buChar char="•"/>
            </a:pPr>
            <a:r>
              <a:rPr lang="en-US" sz="3600" dirty="0" smtClean="0"/>
              <a:t>Phytonutrient diversity </a:t>
            </a:r>
          </a:p>
          <a:p>
            <a:pPr marL="457200" indent="-457200">
              <a:buFont typeface="Arial"/>
              <a:buChar char="•"/>
            </a:pPr>
            <a:r>
              <a:rPr lang="en-US" sz="3600" dirty="0" smtClean="0"/>
              <a:t>Eat </a:t>
            </a:r>
            <a:r>
              <a:rPr lang="en-US" sz="3600" dirty="0"/>
              <a:t>fermented </a:t>
            </a:r>
            <a:r>
              <a:rPr lang="en-US" sz="3600" dirty="0" smtClean="0"/>
              <a:t>foods (high in probiotics)</a:t>
            </a:r>
            <a:endParaRPr lang="en-US" sz="3600" dirty="0"/>
          </a:p>
          <a:p>
            <a:pPr marL="457200" indent="-457200">
              <a:buFont typeface="Arial"/>
              <a:buChar char="•"/>
            </a:pPr>
            <a:r>
              <a:rPr lang="en-US" sz="3600" dirty="0"/>
              <a:t>Eat prebiotic </a:t>
            </a:r>
            <a:r>
              <a:rPr lang="en-US" sz="3600" dirty="0" smtClean="0"/>
              <a:t>foods</a:t>
            </a:r>
          </a:p>
          <a:p>
            <a:pPr marL="457200" indent="-457200">
              <a:buFont typeface="Arial"/>
              <a:buChar char="•"/>
            </a:pPr>
            <a:r>
              <a:rPr lang="en-US" sz="3600" dirty="0" smtClean="0"/>
              <a:t>Limit sugar and alcohol</a:t>
            </a:r>
          </a:p>
          <a:p>
            <a:pPr marL="457200" indent="-457200">
              <a:buFont typeface="Arial"/>
              <a:buChar char="•"/>
            </a:pPr>
            <a:r>
              <a:rPr lang="en-US" sz="3600" dirty="0" smtClean="0"/>
              <a:t>Eat healthy fat</a:t>
            </a:r>
          </a:p>
          <a:p>
            <a:pPr marL="457200" indent="-457200">
              <a:buFont typeface="Arial"/>
              <a:buChar char="•"/>
            </a:pPr>
            <a:r>
              <a:rPr lang="en-US" sz="3600" dirty="0" smtClean="0"/>
              <a:t>Drink H2O (half your weight in </a:t>
            </a:r>
            <a:r>
              <a:rPr lang="en-US" sz="3600" dirty="0" err="1" smtClean="0"/>
              <a:t>oz</a:t>
            </a:r>
            <a:r>
              <a:rPr lang="en-US" sz="3600" dirty="0" smtClean="0"/>
              <a:t>)</a:t>
            </a:r>
            <a:endParaRPr lang="en-US" sz="3600" dirty="0"/>
          </a:p>
        </p:txBody>
      </p:sp>
      <p:sp>
        <p:nvSpPr>
          <p:cNvPr id="3" name="TextBox 2"/>
          <p:cNvSpPr txBox="1"/>
          <p:nvPr/>
        </p:nvSpPr>
        <p:spPr>
          <a:xfrm>
            <a:off x="368300" y="184428"/>
            <a:ext cx="8431139" cy="769441"/>
          </a:xfrm>
          <a:prstGeom prst="rect">
            <a:avLst/>
          </a:prstGeom>
          <a:noFill/>
        </p:spPr>
        <p:txBody>
          <a:bodyPr wrap="none" rtlCol="0">
            <a:spAutoFit/>
          </a:bodyPr>
          <a:lstStyle/>
          <a:p>
            <a:r>
              <a:rPr lang="en-US" sz="4400" b="1" dirty="0" smtClean="0"/>
              <a:t>Core Principles of Good Gut Heath</a:t>
            </a:r>
            <a:endParaRPr lang="en-US" sz="4400" b="1" dirty="0"/>
          </a:p>
        </p:txBody>
      </p:sp>
    </p:spTree>
    <p:extLst>
      <p:ext uri="{BB962C8B-B14F-4D97-AF65-F5344CB8AC3E}">
        <p14:creationId xmlns:p14="http://schemas.microsoft.com/office/powerpoint/2010/main" val="40225387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84200" y="226775"/>
            <a:ext cx="8331200" cy="6377922"/>
          </a:xfrm>
          <a:prstGeom prst="rect">
            <a:avLst/>
          </a:prstGeom>
        </p:spPr>
      </p:pic>
    </p:spTree>
    <p:extLst>
      <p:ext uri="{BB962C8B-B14F-4D97-AF65-F5344CB8AC3E}">
        <p14:creationId xmlns:p14="http://schemas.microsoft.com/office/powerpoint/2010/main" val="4850960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73100" y="-148234"/>
            <a:ext cx="7583488" cy="1143000"/>
          </a:xfrm>
        </p:spPr>
        <p:txBody>
          <a:bodyPr>
            <a:normAutofit/>
          </a:bodyPr>
          <a:lstStyle/>
          <a:p>
            <a:pPr algn="ctr"/>
            <a:r>
              <a:rPr lang="en-US" sz="4400" b="1" dirty="0" err="1"/>
              <a:t>K</a:t>
            </a:r>
            <a:r>
              <a:rPr lang="en-US" sz="4400" b="1" dirty="0" err="1" smtClean="0"/>
              <a:t>etogenic</a:t>
            </a:r>
            <a:r>
              <a:rPr lang="en-US" sz="4400" b="1" dirty="0" smtClean="0"/>
              <a:t> Diet Principles</a:t>
            </a:r>
            <a:endParaRPr lang="en-US" sz="4400" b="1" dirty="0"/>
          </a:p>
        </p:txBody>
      </p:sp>
      <p:sp>
        <p:nvSpPr>
          <p:cNvPr id="3" name="TextBox 2"/>
          <p:cNvSpPr txBox="1"/>
          <p:nvPr/>
        </p:nvSpPr>
        <p:spPr>
          <a:xfrm>
            <a:off x="241300" y="994766"/>
            <a:ext cx="8674099" cy="6001642"/>
          </a:xfrm>
          <a:prstGeom prst="rect">
            <a:avLst/>
          </a:prstGeom>
          <a:noFill/>
        </p:spPr>
        <p:txBody>
          <a:bodyPr wrap="square" rtlCol="0">
            <a:spAutoFit/>
          </a:bodyPr>
          <a:lstStyle/>
          <a:p>
            <a:pPr marL="285750" indent="-285750">
              <a:buFont typeface="Arial"/>
              <a:buChar char="•"/>
            </a:pPr>
            <a:r>
              <a:rPr lang="en-US" sz="3200" dirty="0" smtClean="0"/>
              <a:t>Mimics fasting state- switches from metabolism of glucose to the metabolism of ketones</a:t>
            </a:r>
            <a:endParaRPr lang="en-US" sz="3200" dirty="0"/>
          </a:p>
          <a:p>
            <a:pPr marL="285750" indent="-285750">
              <a:buFont typeface="Arial"/>
              <a:buChar char="•"/>
            </a:pPr>
            <a:r>
              <a:rPr lang="en-US" sz="3200" dirty="0" smtClean="0"/>
              <a:t>High fat- low carbohydrate diet (4:1 ratio)</a:t>
            </a:r>
          </a:p>
          <a:p>
            <a:pPr marL="285750" indent="-285750">
              <a:buFont typeface="Arial"/>
              <a:buChar char="•"/>
            </a:pPr>
            <a:r>
              <a:rPr lang="en-US" sz="3200" dirty="0" smtClean="0"/>
              <a:t>Mechanism of action attributed to formation of ketone bodies, glycolysis, and enhancement of mitochondrial metabolism</a:t>
            </a:r>
          </a:p>
          <a:p>
            <a:pPr marL="285750" indent="-285750">
              <a:buFont typeface="Arial"/>
              <a:buChar char="•"/>
            </a:pPr>
            <a:r>
              <a:rPr lang="en-US" sz="3200" dirty="0" smtClean="0"/>
              <a:t>Strict </a:t>
            </a:r>
            <a:r>
              <a:rPr lang="en-US" sz="3200" dirty="0" err="1" smtClean="0"/>
              <a:t>keto</a:t>
            </a:r>
            <a:r>
              <a:rPr lang="en-US" sz="3200" dirty="0" smtClean="0"/>
              <a:t>- &lt;20 grams of carbs daily</a:t>
            </a:r>
          </a:p>
          <a:p>
            <a:pPr marL="285750" indent="-285750">
              <a:buFont typeface="Arial"/>
              <a:buChar char="•"/>
            </a:pPr>
            <a:r>
              <a:rPr lang="en-US" sz="3200" dirty="0" smtClean="0"/>
              <a:t>Moderate </a:t>
            </a:r>
            <a:r>
              <a:rPr lang="en-US" sz="3200" dirty="0" err="1" smtClean="0"/>
              <a:t>keto</a:t>
            </a:r>
            <a:r>
              <a:rPr lang="en-US" sz="3200" dirty="0" smtClean="0"/>
              <a:t>  40-50 grams of carbs daily </a:t>
            </a:r>
          </a:p>
          <a:p>
            <a:pPr marL="285750" indent="-285750">
              <a:buFont typeface="Arial"/>
              <a:buChar char="•"/>
            </a:pPr>
            <a:r>
              <a:rPr lang="en-US" sz="3200" dirty="0" smtClean="0"/>
              <a:t>Ketosis can be achieved after 3 days, urine test strips for monitoring</a:t>
            </a:r>
          </a:p>
          <a:p>
            <a:pPr marL="285750" indent="-285750">
              <a:buFont typeface="Arial"/>
              <a:buChar char="•"/>
            </a:pPr>
            <a:r>
              <a:rPr lang="en-US" sz="3200" dirty="0" smtClean="0"/>
              <a:t>Pitfalls- limiting vegetables/fruits, picky eaters </a:t>
            </a:r>
          </a:p>
          <a:p>
            <a:endParaRPr lang="en-US" sz="3200" dirty="0"/>
          </a:p>
        </p:txBody>
      </p:sp>
    </p:spTree>
    <p:extLst>
      <p:ext uri="{BB962C8B-B14F-4D97-AF65-F5344CB8AC3E}">
        <p14:creationId xmlns:p14="http://schemas.microsoft.com/office/powerpoint/2010/main" val="7426580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8100" y="0"/>
            <a:ext cx="9048551" cy="6858000"/>
          </a:xfrm>
          <a:prstGeom prst="rect">
            <a:avLst/>
          </a:prstGeom>
        </p:spPr>
      </p:pic>
    </p:spTree>
    <p:extLst>
      <p:ext uri="{BB962C8B-B14F-4D97-AF65-F5344CB8AC3E}">
        <p14:creationId xmlns:p14="http://schemas.microsoft.com/office/powerpoint/2010/main" val="31297395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8100"/>
            <a:ext cx="9144000" cy="6777482"/>
          </a:xfrm>
          <a:prstGeom prst="rect">
            <a:avLst/>
          </a:prstGeom>
        </p:spPr>
      </p:pic>
    </p:spTree>
    <p:extLst>
      <p:ext uri="{BB962C8B-B14F-4D97-AF65-F5344CB8AC3E}">
        <p14:creationId xmlns:p14="http://schemas.microsoft.com/office/powerpoint/2010/main" val="24404216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5100" y="0"/>
            <a:ext cx="8807552" cy="6858000"/>
          </a:xfrm>
          <a:prstGeom prst="rect">
            <a:avLst/>
          </a:prstGeom>
        </p:spPr>
      </p:pic>
    </p:spTree>
    <p:extLst>
      <p:ext uri="{BB962C8B-B14F-4D97-AF65-F5344CB8AC3E}">
        <p14:creationId xmlns:p14="http://schemas.microsoft.com/office/powerpoint/2010/main" val="16305409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65163" y="431800"/>
            <a:ext cx="8218917" cy="5448197"/>
          </a:xfrm>
          <a:prstGeom prst="rect">
            <a:avLst/>
          </a:prstGeom>
        </p:spPr>
      </p:pic>
    </p:spTree>
    <p:extLst>
      <p:ext uri="{BB962C8B-B14F-4D97-AF65-F5344CB8AC3E}">
        <p14:creationId xmlns:p14="http://schemas.microsoft.com/office/powerpoint/2010/main" val="11433504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250" y="295833"/>
            <a:ext cx="8536945" cy="1143000"/>
          </a:xfrm>
        </p:spPr>
        <p:txBody>
          <a:bodyPr>
            <a:normAutofit/>
          </a:bodyPr>
          <a:lstStyle/>
          <a:p>
            <a:r>
              <a:rPr lang="en-US" sz="5400" dirty="0" smtClean="0"/>
              <a:t>Outline of Discussion</a:t>
            </a:r>
            <a:endParaRPr lang="en-US" sz="5400" dirty="0"/>
          </a:p>
        </p:txBody>
      </p:sp>
      <p:sp>
        <p:nvSpPr>
          <p:cNvPr id="3" name="Content Placeholder 2"/>
          <p:cNvSpPr>
            <a:spLocks noGrp="1"/>
          </p:cNvSpPr>
          <p:nvPr>
            <p:ph idx="1"/>
          </p:nvPr>
        </p:nvSpPr>
        <p:spPr>
          <a:xfrm>
            <a:off x="329250" y="1949824"/>
            <a:ext cx="8536946" cy="4007224"/>
          </a:xfrm>
        </p:spPr>
        <p:txBody>
          <a:bodyPr>
            <a:noAutofit/>
          </a:bodyPr>
          <a:lstStyle/>
          <a:p>
            <a:r>
              <a:rPr lang="en-US" sz="2800" dirty="0" smtClean="0"/>
              <a:t>Functional medicine </a:t>
            </a:r>
            <a:r>
              <a:rPr lang="en-US" sz="2800" dirty="0" smtClean="0"/>
              <a:t>and the gut/brain connection</a:t>
            </a:r>
          </a:p>
          <a:p>
            <a:r>
              <a:rPr lang="en-US" sz="2800" dirty="0" smtClean="0"/>
              <a:t>Strategies </a:t>
            </a:r>
            <a:r>
              <a:rPr lang="en-US" sz="2800" dirty="0"/>
              <a:t>for controlling inflammation</a:t>
            </a:r>
          </a:p>
          <a:p>
            <a:pPr lvl="1">
              <a:buFont typeface="Wingdings" charset="2"/>
              <a:buChar char="§"/>
            </a:pPr>
            <a:r>
              <a:rPr lang="en-US" sz="2800" dirty="0" smtClean="0"/>
              <a:t>Dietary principles, </a:t>
            </a:r>
            <a:r>
              <a:rPr lang="en-US" sz="2800" dirty="0" err="1" smtClean="0"/>
              <a:t>ketogenic</a:t>
            </a:r>
            <a:r>
              <a:rPr lang="en-US" sz="2800" dirty="0" smtClean="0"/>
              <a:t> option</a:t>
            </a:r>
          </a:p>
          <a:p>
            <a:r>
              <a:rPr lang="en-US" sz="2800" dirty="0" smtClean="0"/>
              <a:t>Nutrigenomics and biomarkers indicated for prolonged TBI recovery</a:t>
            </a:r>
          </a:p>
          <a:p>
            <a:pPr lvl="1">
              <a:buFont typeface="Wingdings" charset="2"/>
              <a:buChar char="§"/>
            </a:pPr>
            <a:r>
              <a:rPr lang="en-US" sz="2800" dirty="0" smtClean="0"/>
              <a:t>Serum markers and SNPs</a:t>
            </a:r>
          </a:p>
          <a:p>
            <a:r>
              <a:rPr lang="en-US" sz="2800" dirty="0" smtClean="0"/>
              <a:t>Nutraceuticals for TBI recovery</a:t>
            </a:r>
          </a:p>
          <a:p>
            <a:pPr lvl="1">
              <a:buFont typeface="Wingdings" charset="2"/>
              <a:buChar char="§"/>
            </a:pPr>
            <a:r>
              <a:rPr lang="en-US" sz="2800" dirty="0" smtClean="0"/>
              <a:t>Resources and supplement pharmacovigilence</a:t>
            </a:r>
            <a:endParaRPr lang="en-US" sz="2800" dirty="0" smtClean="0"/>
          </a:p>
          <a:p>
            <a:pPr marL="349250" lvl="1" indent="0">
              <a:buNone/>
            </a:pPr>
            <a:endParaRPr lang="en-US" sz="2800" dirty="0" smtClean="0"/>
          </a:p>
          <a:p>
            <a:endParaRPr lang="en-US" sz="2800" dirty="0"/>
          </a:p>
        </p:txBody>
      </p:sp>
    </p:spTree>
    <p:extLst>
      <p:ext uri="{BB962C8B-B14F-4D97-AF65-F5344CB8AC3E}">
        <p14:creationId xmlns:p14="http://schemas.microsoft.com/office/powerpoint/2010/main" val="21453555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4678" y="190500"/>
            <a:ext cx="8879622" cy="6502400"/>
          </a:xfrm>
          <a:prstGeom prst="rect">
            <a:avLst/>
          </a:prstGeom>
        </p:spPr>
      </p:pic>
    </p:spTree>
    <p:extLst>
      <p:ext uri="{BB962C8B-B14F-4D97-AF65-F5344CB8AC3E}">
        <p14:creationId xmlns:p14="http://schemas.microsoft.com/office/powerpoint/2010/main" val="38912850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2097" y="177800"/>
            <a:ext cx="8847603" cy="6444722"/>
          </a:xfrm>
          <a:prstGeom prst="rect">
            <a:avLst/>
          </a:prstGeom>
        </p:spPr>
      </p:pic>
    </p:spTree>
    <p:extLst>
      <p:ext uri="{BB962C8B-B14F-4D97-AF65-F5344CB8AC3E}">
        <p14:creationId xmlns:p14="http://schemas.microsoft.com/office/powerpoint/2010/main" val="27279995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3200" y="203201"/>
            <a:ext cx="8737600" cy="6464300"/>
          </a:xfrm>
          <a:prstGeom prst="rect">
            <a:avLst/>
          </a:prstGeom>
        </p:spPr>
      </p:pic>
    </p:spTree>
    <p:extLst>
      <p:ext uri="{BB962C8B-B14F-4D97-AF65-F5344CB8AC3E}">
        <p14:creationId xmlns:p14="http://schemas.microsoft.com/office/powerpoint/2010/main" val="38331401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3200" y="139700"/>
            <a:ext cx="8713234" cy="6527800"/>
          </a:xfrm>
          <a:prstGeom prst="rect">
            <a:avLst/>
          </a:prstGeom>
        </p:spPr>
      </p:pic>
    </p:spTree>
    <p:extLst>
      <p:ext uri="{BB962C8B-B14F-4D97-AF65-F5344CB8AC3E}">
        <p14:creationId xmlns:p14="http://schemas.microsoft.com/office/powerpoint/2010/main" val="5644984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5100" y="164312"/>
            <a:ext cx="8813800" cy="6490488"/>
          </a:xfrm>
          <a:prstGeom prst="rect">
            <a:avLst/>
          </a:prstGeom>
        </p:spPr>
      </p:pic>
    </p:spTree>
    <p:extLst>
      <p:ext uri="{BB962C8B-B14F-4D97-AF65-F5344CB8AC3E}">
        <p14:creationId xmlns:p14="http://schemas.microsoft.com/office/powerpoint/2010/main" val="29767906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1301" y="165100"/>
            <a:ext cx="8715958" cy="6540500"/>
          </a:xfrm>
          <a:prstGeom prst="rect">
            <a:avLst/>
          </a:prstGeom>
        </p:spPr>
      </p:pic>
    </p:spTree>
    <p:extLst>
      <p:ext uri="{BB962C8B-B14F-4D97-AF65-F5344CB8AC3E}">
        <p14:creationId xmlns:p14="http://schemas.microsoft.com/office/powerpoint/2010/main" val="22556440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246" y="409917"/>
            <a:ext cx="8345973" cy="1094487"/>
          </a:xfrm>
        </p:spPr>
        <p:txBody>
          <a:bodyPr>
            <a:normAutofit fontScale="90000"/>
          </a:bodyPr>
          <a:lstStyle/>
          <a:p>
            <a:r>
              <a:rPr lang="en-US" sz="4800" dirty="0" smtClean="0"/>
              <a:t/>
            </a:r>
            <a:br>
              <a:rPr lang="en-US" sz="4800" dirty="0" smtClean="0"/>
            </a:br>
            <a:r>
              <a:rPr lang="en-US" sz="4800" dirty="0" smtClean="0"/>
              <a:t>Addressing  Methylation</a:t>
            </a:r>
            <a:endParaRPr lang="en-US" sz="4800" dirty="0"/>
          </a:p>
        </p:txBody>
      </p:sp>
      <p:sp>
        <p:nvSpPr>
          <p:cNvPr id="3" name="TextBox 2"/>
          <p:cNvSpPr txBox="1"/>
          <p:nvPr/>
        </p:nvSpPr>
        <p:spPr>
          <a:xfrm>
            <a:off x="442246" y="3991704"/>
            <a:ext cx="7921270" cy="2677656"/>
          </a:xfrm>
          <a:prstGeom prst="rect">
            <a:avLst/>
          </a:prstGeom>
          <a:noFill/>
        </p:spPr>
        <p:txBody>
          <a:bodyPr wrap="square" rtlCol="0">
            <a:spAutoFit/>
          </a:bodyPr>
          <a:lstStyle/>
          <a:p>
            <a:r>
              <a:rPr lang="en-US" sz="2800" dirty="0" smtClean="0">
                <a:solidFill>
                  <a:srgbClr val="103154"/>
                </a:solidFill>
              </a:rPr>
              <a:t> </a:t>
            </a:r>
          </a:p>
          <a:p>
            <a:pPr marL="457200" indent="-457200">
              <a:buFont typeface="Arial"/>
              <a:buChar char="•"/>
            </a:pPr>
            <a:r>
              <a:rPr lang="en-US" sz="2800" dirty="0" smtClean="0">
                <a:solidFill>
                  <a:srgbClr val="103154"/>
                </a:solidFill>
              </a:rPr>
              <a:t>poor detoxification </a:t>
            </a:r>
          </a:p>
          <a:p>
            <a:pPr marL="457200" indent="-457200">
              <a:buFont typeface="Arial"/>
              <a:buChar char="•"/>
            </a:pPr>
            <a:r>
              <a:rPr lang="en-US" sz="2800" dirty="0" smtClean="0">
                <a:solidFill>
                  <a:srgbClr val="103154"/>
                </a:solidFill>
              </a:rPr>
              <a:t>decreased glutathione production </a:t>
            </a:r>
          </a:p>
          <a:p>
            <a:pPr marL="457200" indent="-457200">
              <a:buFont typeface="Arial"/>
              <a:buChar char="•"/>
            </a:pPr>
            <a:r>
              <a:rPr lang="en-US" sz="2800" dirty="0" smtClean="0">
                <a:solidFill>
                  <a:srgbClr val="103154"/>
                </a:solidFill>
              </a:rPr>
              <a:t>decreased neurotransmitter production</a:t>
            </a:r>
          </a:p>
          <a:p>
            <a:pPr marL="457200" indent="-457200">
              <a:buFont typeface="Arial"/>
              <a:buChar char="•"/>
            </a:pPr>
            <a:r>
              <a:rPr lang="en-US" sz="2800" dirty="0">
                <a:solidFill>
                  <a:srgbClr val="103154"/>
                </a:solidFill>
              </a:rPr>
              <a:t>diminished nutrient assimilation </a:t>
            </a:r>
          </a:p>
          <a:p>
            <a:pPr marL="45720" indent="0">
              <a:buNone/>
            </a:pPr>
            <a:endParaRPr lang="en-US" sz="2800" dirty="0">
              <a:solidFill>
                <a:srgbClr val="103154"/>
              </a:solidFill>
            </a:endParaRPr>
          </a:p>
        </p:txBody>
      </p:sp>
      <p:sp>
        <p:nvSpPr>
          <p:cNvPr id="4" name="TextBox 3"/>
          <p:cNvSpPr txBox="1"/>
          <p:nvPr/>
        </p:nvSpPr>
        <p:spPr>
          <a:xfrm>
            <a:off x="320835" y="1877031"/>
            <a:ext cx="8585051" cy="2677656"/>
          </a:xfrm>
          <a:prstGeom prst="rect">
            <a:avLst/>
          </a:prstGeom>
          <a:noFill/>
        </p:spPr>
        <p:txBody>
          <a:bodyPr wrap="square" rtlCol="0">
            <a:spAutoFit/>
          </a:bodyPr>
          <a:lstStyle/>
          <a:p>
            <a:pPr marL="457200" indent="-457200">
              <a:buFont typeface="Arial"/>
              <a:buChar char="•"/>
            </a:pPr>
            <a:r>
              <a:rPr lang="en-US" sz="2800" dirty="0"/>
              <a:t>M</a:t>
            </a:r>
            <a:r>
              <a:rPr lang="en-US" sz="2800" dirty="0" smtClean="0"/>
              <a:t>ethylation pathways are </a:t>
            </a:r>
            <a:r>
              <a:rPr lang="en-US" sz="2800" dirty="0"/>
              <a:t>regulated by enzymes, which are encoded by </a:t>
            </a:r>
            <a:r>
              <a:rPr lang="en-US" sz="2800" dirty="0" smtClean="0"/>
              <a:t>genes- one carbon metabolism.</a:t>
            </a:r>
          </a:p>
          <a:p>
            <a:pPr marL="457200" indent="-457200">
              <a:buFont typeface="Arial"/>
              <a:buChar char="•"/>
            </a:pPr>
            <a:r>
              <a:rPr lang="en-US" sz="2800" dirty="0" smtClean="0"/>
              <a:t>Common </a:t>
            </a:r>
            <a:r>
              <a:rPr lang="en-US" sz="2800" dirty="0"/>
              <a:t>variations in these genes, known as </a:t>
            </a:r>
            <a:r>
              <a:rPr lang="en-US" sz="2800" dirty="0" smtClean="0"/>
              <a:t>SNPs (single nucleotide polymorphisms), </a:t>
            </a:r>
            <a:r>
              <a:rPr lang="en-US" sz="2800" dirty="0"/>
              <a:t>can affect the entire methylation </a:t>
            </a:r>
            <a:r>
              <a:rPr lang="en-US" sz="2800" dirty="0" smtClean="0"/>
              <a:t>balance. </a:t>
            </a:r>
          </a:p>
          <a:p>
            <a:r>
              <a:rPr lang="en-US" sz="2800" dirty="0" smtClean="0"/>
              <a:t>Resulting in:</a:t>
            </a:r>
            <a:endParaRPr lang="en-US" sz="2800" dirty="0"/>
          </a:p>
        </p:txBody>
      </p:sp>
    </p:spTree>
    <p:extLst>
      <p:ext uri="{BB962C8B-B14F-4D97-AF65-F5344CB8AC3E}">
        <p14:creationId xmlns:p14="http://schemas.microsoft.com/office/powerpoint/2010/main" val="243035683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thylation Interconnections Diagram.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3201252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62" y="319732"/>
            <a:ext cx="8447053" cy="1143000"/>
          </a:xfrm>
        </p:spPr>
        <p:txBody>
          <a:bodyPr>
            <a:noAutofit/>
          </a:bodyPr>
          <a:lstStyle/>
          <a:p>
            <a:r>
              <a:rPr lang="en-US" sz="4400" dirty="0" smtClean="0"/>
              <a:t>Predisposing Genetic Factors </a:t>
            </a:r>
            <a:br>
              <a:rPr lang="en-US" sz="4400" dirty="0" smtClean="0"/>
            </a:br>
            <a:r>
              <a:rPr lang="en-US" sz="4400" dirty="0" smtClean="0"/>
              <a:t>Prolonging </a:t>
            </a:r>
            <a:r>
              <a:rPr lang="en-US" sz="4400" dirty="0"/>
              <a:t>R</a:t>
            </a:r>
            <a:r>
              <a:rPr lang="en-US" sz="4400" dirty="0" smtClean="0"/>
              <a:t>ecovery</a:t>
            </a:r>
            <a:endParaRPr lang="en-US" sz="4400" dirty="0"/>
          </a:p>
        </p:txBody>
      </p:sp>
      <p:sp>
        <p:nvSpPr>
          <p:cNvPr id="3" name="TextBox 2"/>
          <p:cNvSpPr txBox="1"/>
          <p:nvPr/>
        </p:nvSpPr>
        <p:spPr>
          <a:xfrm>
            <a:off x="357162" y="1806845"/>
            <a:ext cx="8447053" cy="4524315"/>
          </a:xfrm>
          <a:prstGeom prst="rect">
            <a:avLst/>
          </a:prstGeom>
          <a:noFill/>
        </p:spPr>
        <p:txBody>
          <a:bodyPr wrap="square" rtlCol="0">
            <a:spAutoFit/>
          </a:bodyPr>
          <a:lstStyle/>
          <a:p>
            <a:r>
              <a:rPr lang="en-US" sz="3200" dirty="0" smtClean="0"/>
              <a:t>Predisposing Genetic Conditions (SNPs): </a:t>
            </a:r>
          </a:p>
          <a:p>
            <a:r>
              <a:rPr lang="en-US" sz="3200" b="1" dirty="0" smtClean="0"/>
              <a:t>MTHFR</a:t>
            </a:r>
            <a:r>
              <a:rPr lang="en-US" sz="3200" dirty="0" smtClean="0"/>
              <a:t>, FLOR, VDR, COMT, APOE, BDNF, and many more</a:t>
            </a:r>
          </a:p>
          <a:p>
            <a:endParaRPr lang="en-US" sz="3200" dirty="0" smtClean="0"/>
          </a:p>
          <a:p>
            <a:r>
              <a:rPr lang="en-US" sz="3200" dirty="0" smtClean="0"/>
              <a:t>Triggers: head trauma, overtraining, dehydration, concurrent illnesses</a:t>
            </a:r>
          </a:p>
          <a:p>
            <a:endParaRPr lang="en-US" sz="3200" dirty="0" smtClean="0"/>
          </a:p>
          <a:p>
            <a:r>
              <a:rPr lang="en-US" sz="3200" dirty="0"/>
              <a:t>Propagation of </a:t>
            </a:r>
            <a:r>
              <a:rPr lang="en-US" sz="3200" dirty="0" smtClean="0"/>
              <a:t>Disorder:</a:t>
            </a:r>
            <a:endParaRPr lang="en-US" sz="3200" dirty="0"/>
          </a:p>
          <a:p>
            <a:r>
              <a:rPr lang="en-US" sz="3200" dirty="0" smtClean="0"/>
              <a:t>Inflammation</a:t>
            </a:r>
            <a:endParaRPr lang="en-US" sz="3200" dirty="0"/>
          </a:p>
        </p:txBody>
      </p:sp>
      <p:sp>
        <p:nvSpPr>
          <p:cNvPr id="4" name="TextBox 3"/>
          <p:cNvSpPr txBox="1"/>
          <p:nvPr/>
        </p:nvSpPr>
        <p:spPr>
          <a:xfrm>
            <a:off x="3912619" y="6152184"/>
            <a:ext cx="4891596" cy="369332"/>
          </a:xfrm>
          <a:prstGeom prst="rect">
            <a:avLst/>
          </a:prstGeom>
          <a:noFill/>
        </p:spPr>
        <p:txBody>
          <a:bodyPr wrap="none" rtlCol="0">
            <a:spAutoFit/>
          </a:bodyPr>
          <a:lstStyle/>
          <a:p>
            <a:r>
              <a:rPr lang="en-US" dirty="0" smtClean="0"/>
              <a:t>Bennett, E., </a:t>
            </a:r>
            <a:r>
              <a:rPr lang="en-US" dirty="0" err="1" smtClean="0"/>
              <a:t>Reuter­Rice,K</a:t>
            </a:r>
            <a:r>
              <a:rPr lang="en-US" dirty="0" smtClean="0"/>
              <a:t>. </a:t>
            </a:r>
            <a:r>
              <a:rPr lang="en-US" dirty="0"/>
              <a:t>&amp;</a:t>
            </a:r>
            <a:r>
              <a:rPr lang="en-US" dirty="0" smtClean="0"/>
              <a:t> </a:t>
            </a:r>
            <a:r>
              <a:rPr lang="en-US" dirty="0" err="1" smtClean="0"/>
              <a:t>Laskowitz</a:t>
            </a:r>
            <a:r>
              <a:rPr lang="en-US" dirty="0" smtClean="0"/>
              <a:t>, D. </a:t>
            </a:r>
            <a:r>
              <a:rPr lang="en-US" dirty="0"/>
              <a:t>(2016)</a:t>
            </a:r>
          </a:p>
        </p:txBody>
      </p:sp>
    </p:spTree>
    <p:extLst>
      <p:ext uri="{BB962C8B-B14F-4D97-AF65-F5344CB8AC3E}">
        <p14:creationId xmlns:p14="http://schemas.microsoft.com/office/powerpoint/2010/main" val="92599873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1" y="295833"/>
            <a:ext cx="7583488" cy="1143000"/>
          </a:xfrm>
        </p:spPr>
        <p:txBody>
          <a:bodyPr>
            <a:normAutofit/>
          </a:bodyPr>
          <a:lstStyle/>
          <a:p>
            <a:r>
              <a:rPr lang="en-US" sz="4800" dirty="0" smtClean="0"/>
              <a:t>Biomarkers</a:t>
            </a:r>
            <a:endParaRPr lang="en-US" sz="4800" dirty="0"/>
          </a:p>
        </p:txBody>
      </p:sp>
      <p:sp>
        <p:nvSpPr>
          <p:cNvPr id="3" name="TextBox 2"/>
          <p:cNvSpPr txBox="1"/>
          <p:nvPr/>
        </p:nvSpPr>
        <p:spPr>
          <a:xfrm>
            <a:off x="228600" y="1701542"/>
            <a:ext cx="8813799" cy="6740307"/>
          </a:xfrm>
          <a:prstGeom prst="rect">
            <a:avLst/>
          </a:prstGeom>
          <a:noFill/>
        </p:spPr>
        <p:txBody>
          <a:bodyPr wrap="square" rtlCol="0">
            <a:spAutoFit/>
          </a:bodyPr>
          <a:lstStyle/>
          <a:p>
            <a:pPr marL="571500" indent="-571500">
              <a:buFont typeface="Arial"/>
              <a:buChar char="•"/>
            </a:pPr>
            <a:r>
              <a:rPr lang="en-US" sz="3600" dirty="0" err="1" smtClean="0"/>
              <a:t>HsCRP</a:t>
            </a:r>
            <a:r>
              <a:rPr lang="en-US" sz="3600" dirty="0" smtClean="0"/>
              <a:t>/CRP</a:t>
            </a:r>
          </a:p>
          <a:p>
            <a:pPr marL="571500" indent="-571500">
              <a:buFont typeface="Arial"/>
              <a:buChar char="•"/>
            </a:pPr>
            <a:r>
              <a:rPr lang="en-US" sz="3600" dirty="0" smtClean="0"/>
              <a:t>Essential fatty </a:t>
            </a:r>
            <a:r>
              <a:rPr lang="en-US" sz="3600" dirty="0"/>
              <a:t>a</a:t>
            </a:r>
            <a:r>
              <a:rPr lang="en-US" sz="3600" dirty="0" smtClean="0"/>
              <a:t>cid </a:t>
            </a:r>
            <a:r>
              <a:rPr lang="en-US" sz="3600" dirty="0"/>
              <a:t>p</a:t>
            </a:r>
            <a:r>
              <a:rPr lang="en-US" sz="3600" dirty="0" smtClean="0"/>
              <a:t>rofile</a:t>
            </a:r>
          </a:p>
          <a:p>
            <a:pPr marL="571500" indent="-571500">
              <a:buFont typeface="Arial"/>
              <a:buChar char="•"/>
            </a:pPr>
            <a:r>
              <a:rPr lang="en-US" sz="3600" dirty="0" smtClean="0"/>
              <a:t>Magnesium RBC</a:t>
            </a:r>
          </a:p>
          <a:p>
            <a:pPr marL="571500" indent="-571500">
              <a:buFont typeface="Arial"/>
              <a:buChar char="•"/>
            </a:pPr>
            <a:r>
              <a:rPr lang="en-US" sz="3600" dirty="0" smtClean="0"/>
              <a:t>Folic acid: &gt;24 poor cellular utilization</a:t>
            </a:r>
          </a:p>
          <a:p>
            <a:pPr marL="571500" indent="-571500">
              <a:buFont typeface="Arial"/>
              <a:buChar char="•"/>
            </a:pPr>
            <a:r>
              <a:rPr lang="en-US" sz="3600" dirty="0" smtClean="0"/>
              <a:t>Vitamin D3: Optimal range 70-80</a:t>
            </a:r>
          </a:p>
          <a:p>
            <a:pPr marL="571500" indent="-571500">
              <a:buFont typeface="Arial"/>
              <a:buChar char="•"/>
            </a:pPr>
            <a:r>
              <a:rPr lang="en-US" sz="3600" dirty="0" smtClean="0"/>
              <a:t>Homocysteine: Optimal range 7-9</a:t>
            </a:r>
          </a:p>
          <a:p>
            <a:r>
              <a:rPr lang="en-US" sz="2400" i="1" dirty="0" smtClean="0"/>
              <a:t>Low needs glutathione/NAC, low and high needs methyl </a:t>
            </a:r>
            <a:r>
              <a:rPr lang="en-US" sz="2400" i="1" dirty="0" err="1" smtClean="0"/>
              <a:t>folate</a:t>
            </a:r>
            <a:endParaRPr lang="en-US" sz="2400" i="1" dirty="0" smtClean="0"/>
          </a:p>
          <a:p>
            <a:pPr marL="571500" indent="-571500">
              <a:buFont typeface="Arial"/>
              <a:buChar char="•"/>
            </a:pPr>
            <a:r>
              <a:rPr lang="en-US" sz="3600" dirty="0" smtClean="0"/>
              <a:t>MTHFR (1298C and C677T)</a:t>
            </a:r>
          </a:p>
          <a:p>
            <a:pPr marL="571500" indent="-571500">
              <a:buFont typeface="Arial"/>
              <a:buChar char="•"/>
            </a:pPr>
            <a:r>
              <a:rPr lang="en-US" sz="3600" dirty="0" smtClean="0"/>
              <a:t>Serum glutathione</a:t>
            </a:r>
            <a:endParaRPr lang="en-US" sz="3600" dirty="0"/>
          </a:p>
          <a:p>
            <a:endParaRPr lang="en-US" sz="4000" dirty="0" smtClean="0"/>
          </a:p>
          <a:p>
            <a:endParaRPr lang="en-US" sz="4000" dirty="0" smtClean="0"/>
          </a:p>
          <a:p>
            <a:endParaRPr lang="en-US" sz="4000" dirty="0"/>
          </a:p>
        </p:txBody>
      </p:sp>
    </p:spTree>
    <p:extLst>
      <p:ext uri="{BB962C8B-B14F-4D97-AF65-F5344CB8AC3E}">
        <p14:creationId xmlns:p14="http://schemas.microsoft.com/office/powerpoint/2010/main" val="145167282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94160" y="147638"/>
            <a:ext cx="7497365" cy="1143000"/>
          </a:xfrm>
        </p:spPr>
        <p:txBody>
          <a:bodyPr>
            <a:normAutofit/>
          </a:bodyPr>
          <a:lstStyle/>
          <a:p>
            <a:pPr algn="ctr"/>
            <a:r>
              <a:rPr lang="en-US" sz="4000" b="1" dirty="0" smtClean="0">
                <a:cs typeface="Papyrus"/>
              </a:rPr>
              <a:t>What is Functional Medicine?</a:t>
            </a:r>
            <a:endParaRPr lang="en-US" sz="4000" b="1" dirty="0">
              <a:cs typeface="Papyrus"/>
            </a:endParaRPr>
          </a:p>
        </p:txBody>
      </p:sp>
      <p:sp>
        <p:nvSpPr>
          <p:cNvPr id="5" name="Content Placeholder 4"/>
          <p:cNvSpPr>
            <a:spLocks noGrp="1"/>
          </p:cNvSpPr>
          <p:nvPr>
            <p:ph idx="4294967295"/>
          </p:nvPr>
        </p:nvSpPr>
        <p:spPr>
          <a:xfrm>
            <a:off x="834628" y="1411288"/>
            <a:ext cx="7404497" cy="4037012"/>
          </a:xfrm>
        </p:spPr>
        <p:txBody>
          <a:bodyPr>
            <a:noAutofit/>
          </a:bodyPr>
          <a:lstStyle/>
          <a:p>
            <a:pPr marL="0" indent="0" algn="ctr">
              <a:buNone/>
            </a:pPr>
            <a:r>
              <a:rPr lang="en-US" sz="3200" dirty="0" smtClean="0"/>
              <a:t>A biological systems based approach to treating the root cause of illness by looking at the interactions between the genetic, environmental, and lifestyle factors of an individual. </a:t>
            </a:r>
            <a:r>
              <a:rPr lang="en-US" sz="3200" dirty="0"/>
              <a:t>By shifting the traditional disease-centered focus of medical practice to a more patient-centered approach, functional medicine addresses the whole person, not just an isolated set of </a:t>
            </a:r>
            <a:r>
              <a:rPr lang="en-US" sz="3200" dirty="0" smtClean="0"/>
              <a:t>symptoms.</a:t>
            </a:r>
            <a:endParaRPr lang="en-US" sz="3200" dirty="0"/>
          </a:p>
          <a:p>
            <a:pPr marL="0" indent="0" algn="ctr">
              <a:buNone/>
            </a:pPr>
            <a:endParaRPr lang="en-US" sz="4000" dirty="0"/>
          </a:p>
        </p:txBody>
      </p:sp>
      <p:pic>
        <p:nvPicPr>
          <p:cNvPr id="4" name="Picture 3"/>
          <p:cNvPicPr>
            <a:picLocks noChangeAspect="1"/>
          </p:cNvPicPr>
          <p:nvPr/>
        </p:nvPicPr>
        <p:blipFill>
          <a:blip r:embed="rId2"/>
          <a:stretch>
            <a:fillRect/>
          </a:stretch>
        </p:blipFill>
        <p:spPr>
          <a:xfrm>
            <a:off x="2708275" y="5473700"/>
            <a:ext cx="3451328" cy="1054100"/>
          </a:xfrm>
          <a:prstGeom prst="rect">
            <a:avLst/>
          </a:prstGeom>
        </p:spPr>
      </p:pic>
    </p:spTree>
    <p:extLst>
      <p:ext uri="{BB962C8B-B14F-4D97-AF65-F5344CB8AC3E}">
        <p14:creationId xmlns:p14="http://schemas.microsoft.com/office/powerpoint/2010/main" val="3634437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454" y="363066"/>
            <a:ext cx="8678055" cy="1143000"/>
          </a:xfrm>
        </p:spPr>
        <p:txBody>
          <a:bodyPr>
            <a:normAutofit fontScale="90000"/>
          </a:bodyPr>
          <a:lstStyle/>
          <a:p>
            <a:pPr algn="ctr"/>
            <a:r>
              <a:rPr lang="en-US" sz="4800" b="1" dirty="0" smtClean="0">
                <a:cs typeface="Papyrus"/>
              </a:rPr>
              <a:t>Nutraceuticals in </a:t>
            </a:r>
            <a:br>
              <a:rPr lang="en-US" sz="4800" b="1" dirty="0" smtClean="0">
                <a:cs typeface="Papyrus"/>
              </a:rPr>
            </a:br>
            <a:r>
              <a:rPr lang="en-US" sz="4800" b="1" dirty="0" smtClean="0">
                <a:cs typeface="Papyrus"/>
              </a:rPr>
              <a:t>TBI Recovery</a:t>
            </a:r>
            <a:endParaRPr lang="en-US" sz="4800" b="1" dirty="0">
              <a:cs typeface="Papyrus"/>
            </a:endParaRPr>
          </a:p>
        </p:txBody>
      </p:sp>
      <p:sp>
        <p:nvSpPr>
          <p:cNvPr id="3" name="Content Placeholder 2"/>
          <p:cNvSpPr>
            <a:spLocks noGrp="1"/>
          </p:cNvSpPr>
          <p:nvPr>
            <p:ph idx="1"/>
          </p:nvPr>
        </p:nvSpPr>
        <p:spPr>
          <a:xfrm>
            <a:off x="560805" y="1851023"/>
            <a:ext cx="7802145" cy="4421172"/>
          </a:xfrm>
        </p:spPr>
        <p:txBody>
          <a:bodyPr>
            <a:noAutofit/>
          </a:bodyPr>
          <a:lstStyle/>
          <a:p>
            <a:r>
              <a:rPr lang="en-US" sz="3200" dirty="0" smtClean="0"/>
              <a:t>Essential Fatty Acids </a:t>
            </a:r>
          </a:p>
          <a:p>
            <a:r>
              <a:rPr lang="en-US" sz="3200" dirty="0" smtClean="0"/>
              <a:t>Vitamin D</a:t>
            </a:r>
          </a:p>
          <a:p>
            <a:r>
              <a:rPr lang="en-US" sz="3200" dirty="0" smtClean="0"/>
              <a:t>Methyl </a:t>
            </a:r>
            <a:r>
              <a:rPr lang="en-US" sz="3200" dirty="0" err="1" smtClean="0"/>
              <a:t>Folate</a:t>
            </a:r>
            <a:endParaRPr lang="en-US" sz="3200" dirty="0" smtClean="0"/>
          </a:p>
          <a:p>
            <a:r>
              <a:rPr lang="en-US" sz="3200" dirty="0" err="1" smtClean="0"/>
              <a:t>Curcumin</a:t>
            </a:r>
            <a:endParaRPr lang="en-US" sz="3200" dirty="0" smtClean="0"/>
          </a:p>
          <a:p>
            <a:r>
              <a:rPr lang="en-US" sz="3200" dirty="0" smtClean="0"/>
              <a:t>Glutathione</a:t>
            </a:r>
          </a:p>
          <a:p>
            <a:r>
              <a:rPr lang="en-US" sz="3200" dirty="0" smtClean="0"/>
              <a:t>Magnesium</a:t>
            </a:r>
            <a:endParaRPr lang="en-US" sz="3200" dirty="0"/>
          </a:p>
        </p:txBody>
      </p:sp>
      <p:pic>
        <p:nvPicPr>
          <p:cNvPr id="5" name="Picture 4" descr="shutterstock_26069016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7763" y="2484203"/>
            <a:ext cx="5214489" cy="3641960"/>
          </a:xfrm>
          <a:prstGeom prst="rect">
            <a:avLst/>
          </a:prstGeom>
        </p:spPr>
      </p:pic>
    </p:spTree>
    <p:extLst>
      <p:ext uri="{BB962C8B-B14F-4D97-AF65-F5344CB8AC3E}">
        <p14:creationId xmlns:p14="http://schemas.microsoft.com/office/powerpoint/2010/main" val="180479013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000" y="167948"/>
            <a:ext cx="8915400" cy="6466709"/>
          </a:xfrm>
          <a:prstGeom prst="rect">
            <a:avLst/>
          </a:prstGeom>
        </p:spPr>
      </p:pic>
    </p:spTree>
    <p:extLst>
      <p:ext uri="{BB962C8B-B14F-4D97-AF65-F5344CB8AC3E}">
        <p14:creationId xmlns:p14="http://schemas.microsoft.com/office/powerpoint/2010/main" val="21064264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1301" y="98164"/>
            <a:ext cx="8686800" cy="6531235"/>
          </a:xfrm>
          <a:prstGeom prst="rect">
            <a:avLst/>
          </a:prstGeom>
        </p:spPr>
      </p:pic>
    </p:spTree>
    <p:extLst>
      <p:ext uri="{BB962C8B-B14F-4D97-AF65-F5344CB8AC3E}">
        <p14:creationId xmlns:p14="http://schemas.microsoft.com/office/powerpoint/2010/main" val="36956459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1513" y="114300"/>
            <a:ext cx="8790087" cy="6565899"/>
          </a:xfrm>
          <a:prstGeom prst="rect">
            <a:avLst/>
          </a:prstGeom>
        </p:spPr>
      </p:pic>
    </p:spTree>
    <p:extLst>
      <p:ext uri="{BB962C8B-B14F-4D97-AF65-F5344CB8AC3E}">
        <p14:creationId xmlns:p14="http://schemas.microsoft.com/office/powerpoint/2010/main" val="33504944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srcRect t="12902" b="12902"/>
          <a:stretch>
            <a:fillRect/>
          </a:stretch>
        </p:blipFill>
        <p:spPr>
          <a:xfrm>
            <a:off x="139700" y="228600"/>
            <a:ext cx="8860833" cy="6426200"/>
          </a:xfrm>
        </p:spPr>
      </p:pic>
    </p:spTree>
    <p:extLst>
      <p:ext uri="{BB962C8B-B14F-4D97-AF65-F5344CB8AC3E}">
        <p14:creationId xmlns:p14="http://schemas.microsoft.com/office/powerpoint/2010/main" val="846676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140" y="313840"/>
            <a:ext cx="7583488" cy="1143000"/>
          </a:xfrm>
        </p:spPr>
        <p:txBody>
          <a:bodyPr>
            <a:normAutofit/>
          </a:bodyPr>
          <a:lstStyle/>
          <a:p>
            <a:r>
              <a:rPr lang="en-US" sz="4800" dirty="0" err="1" smtClean="0"/>
              <a:t>Docosahexaenoic</a:t>
            </a:r>
            <a:r>
              <a:rPr lang="en-US" sz="4800" dirty="0" smtClean="0"/>
              <a:t> Acid</a:t>
            </a:r>
            <a:r>
              <a:rPr lang="en-US" sz="4800" dirty="0"/>
              <a:t> </a:t>
            </a:r>
            <a:r>
              <a:rPr lang="en-US" sz="4800" dirty="0" smtClean="0"/>
              <a:t>(DHA)</a:t>
            </a:r>
            <a:endParaRPr lang="en-US" sz="4800" dirty="0"/>
          </a:p>
        </p:txBody>
      </p:sp>
      <p:sp>
        <p:nvSpPr>
          <p:cNvPr id="3" name="Rectangle 2"/>
          <p:cNvSpPr/>
          <p:nvPr/>
        </p:nvSpPr>
        <p:spPr>
          <a:xfrm>
            <a:off x="246937" y="2138946"/>
            <a:ext cx="8689813" cy="4154983"/>
          </a:xfrm>
          <a:prstGeom prst="rect">
            <a:avLst/>
          </a:prstGeom>
        </p:spPr>
        <p:txBody>
          <a:bodyPr wrap="square">
            <a:spAutoFit/>
          </a:bodyPr>
          <a:lstStyle/>
          <a:p>
            <a:pPr marL="342900" indent="-342900">
              <a:buFont typeface="Arial"/>
              <a:buChar char="•"/>
            </a:pPr>
            <a:r>
              <a:rPr lang="en-US" sz="2400" dirty="0"/>
              <a:t>DHA has demonstrated the ability to address several of the hallmark pathologic features of </a:t>
            </a:r>
            <a:r>
              <a:rPr lang="en-US" sz="2400" dirty="0" smtClean="0"/>
              <a:t>TBI/concussion, </a:t>
            </a:r>
            <a:r>
              <a:rPr lang="en-US" sz="2400" dirty="0"/>
              <a:t>namely </a:t>
            </a:r>
            <a:r>
              <a:rPr lang="en-US" sz="2400" b="1" dirty="0" err="1"/>
              <a:t>excitotoxicity</a:t>
            </a:r>
            <a:r>
              <a:rPr lang="en-US" sz="2400" dirty="0"/>
              <a:t>, </a:t>
            </a:r>
            <a:r>
              <a:rPr lang="en-US" sz="2400" b="1" dirty="0"/>
              <a:t>oxidative stress, </a:t>
            </a:r>
            <a:r>
              <a:rPr lang="en-US" sz="2400" dirty="0"/>
              <a:t>and</a:t>
            </a:r>
            <a:r>
              <a:rPr lang="en-US" sz="2400" b="1" dirty="0"/>
              <a:t> inflammation</a:t>
            </a:r>
            <a:r>
              <a:rPr lang="en-US" sz="2400" dirty="0" smtClean="0"/>
              <a:t>.</a:t>
            </a:r>
          </a:p>
          <a:p>
            <a:endParaRPr lang="en-US" sz="2400" dirty="0"/>
          </a:p>
          <a:p>
            <a:pPr marL="342900" indent="-342900">
              <a:buFont typeface="Arial"/>
              <a:buChar char="•"/>
            </a:pPr>
            <a:r>
              <a:rPr lang="en-US" sz="2400" dirty="0" smtClean="0"/>
              <a:t> </a:t>
            </a:r>
            <a:r>
              <a:rPr lang="en-US" sz="2400" dirty="0"/>
              <a:t>DHA has been shown to reduce glutamate-induced </a:t>
            </a:r>
            <a:r>
              <a:rPr lang="en-US" sz="2400" dirty="0" err="1"/>
              <a:t>excitotoxicity</a:t>
            </a:r>
            <a:r>
              <a:rPr lang="en-US" sz="2400" dirty="0"/>
              <a:t> and both axonal and neuronal injury through modulation of ion </a:t>
            </a:r>
            <a:r>
              <a:rPr lang="en-US" sz="2400" dirty="0" smtClean="0"/>
              <a:t>channels. </a:t>
            </a:r>
          </a:p>
          <a:p>
            <a:endParaRPr lang="en-US" sz="2400" dirty="0" smtClean="0"/>
          </a:p>
          <a:p>
            <a:pPr marL="342900" indent="-342900">
              <a:buFont typeface="Arial"/>
              <a:buChar char="•"/>
            </a:pPr>
            <a:r>
              <a:rPr lang="en-US" sz="2400" dirty="0" smtClean="0"/>
              <a:t>DHA </a:t>
            </a:r>
            <a:r>
              <a:rPr lang="en-US" sz="2400" dirty="0"/>
              <a:t>has been shown to reduce oxidative stress by restoring/increasing the activity of antioxidant systems that enzymatically inactivate reactive oxygen species as </a:t>
            </a:r>
            <a:r>
              <a:rPr lang="en-US" sz="2400" dirty="0" smtClean="0"/>
              <a:t>well. </a:t>
            </a:r>
            <a:r>
              <a:rPr lang="en-US" sz="2400" dirty="0"/>
              <a:t> </a:t>
            </a:r>
          </a:p>
        </p:txBody>
      </p:sp>
      <p:sp>
        <p:nvSpPr>
          <p:cNvPr id="5" name="TextBox 4"/>
          <p:cNvSpPr txBox="1"/>
          <p:nvPr/>
        </p:nvSpPr>
        <p:spPr>
          <a:xfrm>
            <a:off x="4150884" y="6157857"/>
            <a:ext cx="4545122" cy="369332"/>
          </a:xfrm>
          <a:prstGeom prst="rect">
            <a:avLst/>
          </a:prstGeom>
          <a:noFill/>
        </p:spPr>
        <p:txBody>
          <a:bodyPr wrap="none" rtlCol="0">
            <a:spAutoFit/>
          </a:bodyPr>
          <a:lstStyle/>
          <a:p>
            <a:r>
              <a:rPr lang="en-US" dirty="0"/>
              <a:t>Barrett, E., </a:t>
            </a:r>
            <a:r>
              <a:rPr lang="en-US" dirty="0" err="1"/>
              <a:t>McBurney</a:t>
            </a:r>
            <a:r>
              <a:rPr lang="en-US" dirty="0"/>
              <a:t>, M., &amp; </a:t>
            </a:r>
            <a:r>
              <a:rPr lang="en-US" dirty="0" err="1"/>
              <a:t>Ciappio</a:t>
            </a:r>
            <a:r>
              <a:rPr lang="en-US" dirty="0"/>
              <a:t>, E. (2014)</a:t>
            </a:r>
          </a:p>
        </p:txBody>
      </p:sp>
    </p:spTree>
    <p:extLst>
      <p:ext uri="{BB962C8B-B14F-4D97-AF65-F5344CB8AC3E}">
        <p14:creationId xmlns:p14="http://schemas.microsoft.com/office/powerpoint/2010/main" val="363001974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0076" y="190500"/>
            <a:ext cx="8801858" cy="6413500"/>
          </a:xfrm>
          <a:prstGeom prst="rect">
            <a:avLst/>
          </a:prstGeom>
        </p:spPr>
      </p:pic>
    </p:spTree>
    <p:extLst>
      <p:ext uri="{BB962C8B-B14F-4D97-AF65-F5344CB8AC3E}">
        <p14:creationId xmlns:p14="http://schemas.microsoft.com/office/powerpoint/2010/main" val="5727647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1300" y="222556"/>
            <a:ext cx="8750300" cy="6470343"/>
          </a:xfrm>
          <a:prstGeom prst="rect">
            <a:avLst/>
          </a:prstGeom>
        </p:spPr>
      </p:pic>
    </p:spTree>
    <p:extLst>
      <p:ext uri="{BB962C8B-B14F-4D97-AF65-F5344CB8AC3E}">
        <p14:creationId xmlns:p14="http://schemas.microsoft.com/office/powerpoint/2010/main" val="36010853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5400" dirty="0" err="1" smtClean="0"/>
              <a:t>Curcumin</a:t>
            </a:r>
            <a:r>
              <a:rPr lang="en-US" sz="5400" dirty="0" smtClean="0"/>
              <a:t>/</a:t>
            </a:r>
            <a:r>
              <a:rPr lang="en-US" sz="5400" dirty="0" err="1" smtClean="0"/>
              <a:t>Tumeric</a:t>
            </a:r>
            <a:endParaRPr lang="en-US" sz="5400" dirty="0"/>
          </a:p>
        </p:txBody>
      </p:sp>
      <p:sp>
        <p:nvSpPr>
          <p:cNvPr id="5" name="Rectangle 4"/>
          <p:cNvSpPr/>
          <p:nvPr/>
        </p:nvSpPr>
        <p:spPr>
          <a:xfrm>
            <a:off x="284093" y="1834174"/>
            <a:ext cx="7488307" cy="4524315"/>
          </a:xfrm>
          <a:prstGeom prst="rect">
            <a:avLst/>
          </a:prstGeom>
        </p:spPr>
        <p:txBody>
          <a:bodyPr wrap="square">
            <a:spAutoFit/>
          </a:bodyPr>
          <a:lstStyle/>
          <a:p>
            <a:pPr marL="285750" indent="-285750">
              <a:buFont typeface="Arial"/>
              <a:buChar char="•"/>
            </a:pPr>
            <a:r>
              <a:rPr lang="en-US" sz="3200" dirty="0" err="1" smtClean="0"/>
              <a:t>Curcumin</a:t>
            </a:r>
            <a:r>
              <a:rPr lang="en-US" sz="3200" dirty="0" smtClean="0"/>
              <a:t> is the active</a:t>
            </a:r>
          </a:p>
          <a:p>
            <a:r>
              <a:rPr lang="en-US" sz="3200" dirty="0" smtClean="0"/>
              <a:t> ingredient in turmeric. </a:t>
            </a:r>
          </a:p>
          <a:p>
            <a:pPr marL="285750" indent="-285750">
              <a:buFont typeface="Arial"/>
              <a:buChar char="•"/>
            </a:pPr>
            <a:r>
              <a:rPr lang="en-US" sz="3200" dirty="0" smtClean="0"/>
              <a:t>The </a:t>
            </a:r>
            <a:r>
              <a:rPr lang="en-US" sz="3200" dirty="0"/>
              <a:t>powerful antioxidant </a:t>
            </a:r>
            <a:endParaRPr lang="en-US" sz="3200" dirty="0" smtClean="0"/>
          </a:p>
          <a:p>
            <a:r>
              <a:rPr lang="en-US" sz="3200" dirty="0" smtClean="0"/>
              <a:t>effects </a:t>
            </a:r>
            <a:r>
              <a:rPr lang="en-US" sz="3200" dirty="0"/>
              <a:t>of </a:t>
            </a:r>
            <a:r>
              <a:rPr lang="en-US" sz="3200" dirty="0" err="1" smtClean="0"/>
              <a:t>tumeric</a:t>
            </a:r>
            <a:r>
              <a:rPr lang="en-US" sz="3200" dirty="0" smtClean="0"/>
              <a:t> have been</a:t>
            </a:r>
          </a:p>
          <a:p>
            <a:r>
              <a:rPr lang="en-US" sz="3200" dirty="0" smtClean="0"/>
              <a:t>found </a:t>
            </a:r>
            <a:r>
              <a:rPr lang="en-US" sz="3200" dirty="0"/>
              <a:t>sufficient </a:t>
            </a:r>
            <a:r>
              <a:rPr lang="en-US" sz="3200" dirty="0" smtClean="0"/>
              <a:t>to reduce </a:t>
            </a:r>
            <a:r>
              <a:rPr lang="en-US" sz="3200" dirty="0"/>
              <a:t>the action of oxidative stress on the BDNF system</a:t>
            </a:r>
            <a:r>
              <a:rPr lang="en-US" sz="3200" dirty="0" smtClean="0"/>
              <a:t>, synaptic </a:t>
            </a:r>
            <a:r>
              <a:rPr lang="en-US" sz="3200" dirty="0"/>
              <a:t>plasticity, and cognitive </a:t>
            </a:r>
            <a:r>
              <a:rPr lang="en-US" sz="3200" dirty="0" smtClean="0"/>
              <a:t>function.</a:t>
            </a:r>
          </a:p>
          <a:p>
            <a:pPr marL="285750" indent="-285750">
              <a:buFont typeface="Arial"/>
              <a:buChar char="•"/>
            </a:pPr>
            <a:r>
              <a:rPr lang="en-US" sz="3200" dirty="0" smtClean="0"/>
              <a:t>Synergistic effects with essential </a:t>
            </a:r>
            <a:r>
              <a:rPr lang="en-US" sz="3200" dirty="0"/>
              <a:t>f</a:t>
            </a:r>
            <a:r>
              <a:rPr lang="en-US" sz="3200" dirty="0" smtClean="0"/>
              <a:t>atty </a:t>
            </a:r>
            <a:r>
              <a:rPr lang="en-US" sz="3200" dirty="0"/>
              <a:t>a</a:t>
            </a:r>
            <a:r>
              <a:rPr lang="en-US" sz="3200" dirty="0" smtClean="0"/>
              <a:t>cids</a:t>
            </a:r>
            <a:endParaRPr lang="en-US" sz="3200" dirty="0"/>
          </a:p>
        </p:txBody>
      </p:sp>
      <p:sp>
        <p:nvSpPr>
          <p:cNvPr id="6" name="TextBox 5"/>
          <p:cNvSpPr txBox="1"/>
          <p:nvPr/>
        </p:nvSpPr>
        <p:spPr>
          <a:xfrm>
            <a:off x="2077772" y="6082496"/>
            <a:ext cx="3405274" cy="369332"/>
          </a:xfrm>
          <a:prstGeom prst="rect">
            <a:avLst/>
          </a:prstGeom>
          <a:noFill/>
        </p:spPr>
        <p:txBody>
          <a:bodyPr wrap="none" rtlCol="0">
            <a:spAutoFit/>
          </a:bodyPr>
          <a:lstStyle/>
          <a:p>
            <a:r>
              <a:rPr lang="en-US" dirty="0" smtClean="0"/>
              <a:t>Wu, A., Zing, Y., &amp; </a:t>
            </a:r>
            <a:r>
              <a:rPr lang="en-US" dirty="0" err="1" smtClean="0"/>
              <a:t>Pinilia</a:t>
            </a:r>
            <a:r>
              <a:rPr lang="en-US" dirty="0" smtClean="0"/>
              <a:t>, F. (2005)</a:t>
            </a:r>
            <a:endParaRPr lang="en-US" dirty="0"/>
          </a:p>
        </p:txBody>
      </p:sp>
      <p:sp>
        <p:nvSpPr>
          <p:cNvPr id="7" name="TextBox 6"/>
          <p:cNvSpPr txBox="1"/>
          <p:nvPr/>
        </p:nvSpPr>
        <p:spPr>
          <a:xfrm>
            <a:off x="884492" y="4830935"/>
            <a:ext cx="184666" cy="369332"/>
          </a:xfrm>
          <a:prstGeom prst="rect">
            <a:avLst/>
          </a:prstGeom>
          <a:noFill/>
        </p:spPr>
        <p:txBody>
          <a:bodyPr wrap="none" rtlCol="0">
            <a:spAutoFit/>
          </a:bodyPr>
          <a:lstStyle/>
          <a:p>
            <a:endParaRPr lang="en-US" dirty="0"/>
          </a:p>
        </p:txBody>
      </p:sp>
      <p:sp>
        <p:nvSpPr>
          <p:cNvPr id="9" name="TextBox 8"/>
          <p:cNvSpPr txBox="1"/>
          <p:nvPr/>
        </p:nvSpPr>
        <p:spPr>
          <a:xfrm>
            <a:off x="5330181" y="6082496"/>
            <a:ext cx="3553151" cy="369332"/>
          </a:xfrm>
          <a:prstGeom prst="rect">
            <a:avLst/>
          </a:prstGeom>
          <a:noFill/>
        </p:spPr>
        <p:txBody>
          <a:bodyPr wrap="none" rtlCol="0">
            <a:spAutoFit/>
          </a:bodyPr>
          <a:lstStyle/>
          <a:p>
            <a:r>
              <a:rPr lang="en-US" dirty="0" smtClean="0"/>
              <a:t>&amp; Wu, A., Zing, Y., &amp; </a:t>
            </a:r>
            <a:r>
              <a:rPr lang="en-US" dirty="0" err="1" smtClean="0"/>
              <a:t>Pinilia</a:t>
            </a:r>
            <a:r>
              <a:rPr lang="en-US" dirty="0" smtClean="0"/>
              <a:t>, F. (2014)</a:t>
            </a:r>
            <a:endParaRPr lang="en-US" dirty="0"/>
          </a:p>
        </p:txBody>
      </p:sp>
      <p:pic>
        <p:nvPicPr>
          <p:cNvPr id="2" name="Picture 1" descr="shutterstock_21238269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3046" y="1834174"/>
            <a:ext cx="2974840" cy="1990167"/>
          </a:xfrm>
          <a:prstGeom prst="rect">
            <a:avLst/>
          </a:prstGeom>
        </p:spPr>
      </p:pic>
    </p:spTree>
    <p:extLst>
      <p:ext uri="{BB962C8B-B14F-4D97-AF65-F5344CB8AC3E}">
        <p14:creationId xmlns:p14="http://schemas.microsoft.com/office/powerpoint/2010/main" val="16867135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5900" y="217725"/>
            <a:ext cx="8699500" cy="6507817"/>
          </a:xfrm>
          <a:prstGeom prst="rect">
            <a:avLst/>
          </a:prstGeom>
        </p:spPr>
      </p:pic>
    </p:spTree>
    <p:extLst>
      <p:ext uri="{BB962C8B-B14F-4D97-AF65-F5344CB8AC3E}">
        <p14:creationId xmlns:p14="http://schemas.microsoft.com/office/powerpoint/2010/main" val="42687012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9-01-11 at 7.04.1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 y="635000"/>
            <a:ext cx="8505610" cy="5753100"/>
          </a:xfrm>
          <a:prstGeom prst="rect">
            <a:avLst/>
          </a:prstGeom>
        </p:spPr>
      </p:pic>
    </p:spTree>
    <p:extLst>
      <p:ext uri="{BB962C8B-B14F-4D97-AF65-F5344CB8AC3E}">
        <p14:creationId xmlns:p14="http://schemas.microsoft.com/office/powerpoint/2010/main" val="434990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000" y="149357"/>
            <a:ext cx="8928100" cy="6518143"/>
          </a:xfrm>
          <a:prstGeom prst="rect">
            <a:avLst/>
          </a:prstGeom>
        </p:spPr>
      </p:pic>
    </p:spTree>
    <p:extLst>
      <p:ext uri="{BB962C8B-B14F-4D97-AF65-F5344CB8AC3E}">
        <p14:creationId xmlns:p14="http://schemas.microsoft.com/office/powerpoint/2010/main" val="4965001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7800" y="106648"/>
            <a:ext cx="8813800" cy="6529020"/>
          </a:xfrm>
          <a:prstGeom prst="rect">
            <a:avLst/>
          </a:prstGeom>
        </p:spPr>
      </p:pic>
    </p:spTree>
    <p:extLst>
      <p:ext uri="{BB962C8B-B14F-4D97-AF65-F5344CB8AC3E}">
        <p14:creationId xmlns:p14="http://schemas.microsoft.com/office/powerpoint/2010/main" val="33558501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5400" dirty="0" smtClean="0"/>
              <a:t>The Hormone, “Vitamin” D</a:t>
            </a:r>
            <a:endParaRPr lang="en-US" sz="5400" dirty="0"/>
          </a:p>
        </p:txBody>
      </p:sp>
      <p:sp>
        <p:nvSpPr>
          <p:cNvPr id="3" name="TextBox 2"/>
          <p:cNvSpPr txBox="1"/>
          <p:nvPr/>
        </p:nvSpPr>
        <p:spPr>
          <a:xfrm>
            <a:off x="238108" y="1770993"/>
            <a:ext cx="4841084" cy="2923877"/>
          </a:xfrm>
          <a:prstGeom prst="rect">
            <a:avLst/>
          </a:prstGeom>
          <a:noFill/>
        </p:spPr>
        <p:txBody>
          <a:bodyPr wrap="square" rtlCol="0">
            <a:spAutoFit/>
          </a:bodyPr>
          <a:lstStyle/>
          <a:p>
            <a:r>
              <a:rPr lang="en-US" sz="2800" b="1" dirty="0"/>
              <a:t>Hormone</a:t>
            </a:r>
            <a:r>
              <a:rPr lang="en-US" sz="2800" dirty="0"/>
              <a:t>: Vitamins help regulate cellular enzyme activity, hormones bind to cells to regulate cellular function</a:t>
            </a:r>
          </a:p>
          <a:p>
            <a:pPr lvl="1"/>
            <a:r>
              <a:rPr lang="en-US" sz="2400" dirty="0"/>
              <a:t>D2 plant derivative</a:t>
            </a:r>
          </a:p>
          <a:p>
            <a:pPr lvl="1"/>
            <a:r>
              <a:rPr lang="en-US" sz="2400" dirty="0"/>
              <a:t>D3 made by human skin when exposed to sunlight</a:t>
            </a:r>
            <a:endParaRPr lang="en-US" dirty="0"/>
          </a:p>
        </p:txBody>
      </p:sp>
      <p:sp>
        <p:nvSpPr>
          <p:cNvPr id="4" name="TextBox 3"/>
          <p:cNvSpPr txBox="1"/>
          <p:nvPr/>
        </p:nvSpPr>
        <p:spPr>
          <a:xfrm>
            <a:off x="238108" y="5344204"/>
            <a:ext cx="8905892" cy="954107"/>
          </a:xfrm>
          <a:prstGeom prst="rect">
            <a:avLst/>
          </a:prstGeom>
          <a:noFill/>
        </p:spPr>
        <p:txBody>
          <a:bodyPr wrap="square" rtlCol="0">
            <a:spAutoFit/>
          </a:bodyPr>
          <a:lstStyle/>
          <a:p>
            <a:pPr marL="457200" indent="-457200">
              <a:buFont typeface="Arial"/>
              <a:buChar char="•"/>
            </a:pPr>
            <a:r>
              <a:rPr lang="en-US" sz="2800" dirty="0" smtClean="0"/>
              <a:t>Deficiency Symptoms</a:t>
            </a:r>
            <a:r>
              <a:rPr lang="en-US" sz="2800" dirty="0"/>
              <a:t>: </a:t>
            </a:r>
            <a:r>
              <a:rPr lang="en-US" sz="2800" b="1" dirty="0"/>
              <a:t>Asymptomatic</a:t>
            </a:r>
            <a:r>
              <a:rPr lang="en-US" sz="2800" dirty="0"/>
              <a:t>, </a:t>
            </a:r>
            <a:r>
              <a:rPr lang="en-US" sz="2800" dirty="0" smtClean="0"/>
              <a:t>immune &amp; endocrine </a:t>
            </a:r>
            <a:r>
              <a:rPr lang="en-US" sz="2800" dirty="0"/>
              <a:t>dysfunction, cognitive </a:t>
            </a:r>
            <a:r>
              <a:rPr lang="en-US" sz="2800" dirty="0" smtClean="0"/>
              <a:t>impairments, &amp; more </a:t>
            </a:r>
            <a:endParaRPr lang="en-US" sz="2800" u="sng" dirty="0"/>
          </a:p>
        </p:txBody>
      </p:sp>
      <p:pic>
        <p:nvPicPr>
          <p:cNvPr id="5" name="Picture 4" descr="shutterstock_su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6431" y="1770993"/>
            <a:ext cx="3745858" cy="2502233"/>
          </a:xfrm>
          <a:prstGeom prst="rect">
            <a:avLst/>
          </a:prstGeom>
        </p:spPr>
      </p:pic>
      <p:sp>
        <p:nvSpPr>
          <p:cNvPr id="7" name="Rectangle 6"/>
          <p:cNvSpPr/>
          <p:nvPr/>
        </p:nvSpPr>
        <p:spPr>
          <a:xfrm>
            <a:off x="238108" y="4567769"/>
            <a:ext cx="8425317" cy="954107"/>
          </a:xfrm>
          <a:prstGeom prst="rect">
            <a:avLst/>
          </a:prstGeom>
        </p:spPr>
        <p:txBody>
          <a:bodyPr wrap="square">
            <a:spAutoFit/>
          </a:bodyPr>
          <a:lstStyle/>
          <a:p>
            <a:pPr marL="457200" indent="-457200">
              <a:buFont typeface="Arial"/>
              <a:buChar char="•"/>
            </a:pPr>
            <a:r>
              <a:rPr lang="en-US" sz="2800" dirty="0"/>
              <a:t>Has </a:t>
            </a:r>
            <a:r>
              <a:rPr lang="en-US" sz="2800" dirty="0" err="1"/>
              <a:t>neuroprotective</a:t>
            </a:r>
            <a:r>
              <a:rPr lang="en-US" sz="2800" dirty="0"/>
              <a:t> and/or </a:t>
            </a:r>
            <a:r>
              <a:rPr lang="en-US" sz="2800" dirty="0" err="1"/>
              <a:t>vasculoprotective</a:t>
            </a:r>
            <a:r>
              <a:rPr lang="en-US" sz="2800" dirty="0"/>
              <a:t> roles relevant to mild TBI </a:t>
            </a:r>
          </a:p>
        </p:txBody>
      </p:sp>
      <p:sp>
        <p:nvSpPr>
          <p:cNvPr id="8" name="TextBox 7"/>
          <p:cNvSpPr txBox="1"/>
          <p:nvPr/>
        </p:nvSpPr>
        <p:spPr>
          <a:xfrm>
            <a:off x="5308124" y="6222505"/>
            <a:ext cx="3554165" cy="369332"/>
          </a:xfrm>
          <a:prstGeom prst="rect">
            <a:avLst/>
          </a:prstGeom>
          <a:noFill/>
        </p:spPr>
        <p:txBody>
          <a:bodyPr wrap="none" rtlCol="0">
            <a:spAutoFit/>
          </a:bodyPr>
          <a:lstStyle/>
          <a:p>
            <a:r>
              <a:rPr lang="en-US" dirty="0"/>
              <a:t>Scrimgeour, A. &amp; </a:t>
            </a:r>
            <a:r>
              <a:rPr lang="en-US" dirty="0" err="1"/>
              <a:t>Condlin</a:t>
            </a:r>
            <a:r>
              <a:rPr lang="en-US" dirty="0"/>
              <a:t>, M. (2014)</a:t>
            </a:r>
          </a:p>
        </p:txBody>
      </p:sp>
    </p:spTree>
    <p:extLst>
      <p:ext uri="{BB962C8B-B14F-4D97-AF65-F5344CB8AC3E}">
        <p14:creationId xmlns:p14="http://schemas.microsoft.com/office/powerpoint/2010/main" val="4119604641"/>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4721" y="748455"/>
            <a:ext cx="8546430" cy="5284543"/>
          </a:xfrm>
          <a:prstGeom prst="rect">
            <a:avLst/>
          </a:prstGeom>
        </p:spPr>
      </p:pic>
    </p:spTree>
    <p:extLst>
      <p:ext uri="{BB962C8B-B14F-4D97-AF65-F5344CB8AC3E}">
        <p14:creationId xmlns:p14="http://schemas.microsoft.com/office/powerpoint/2010/main" val="421100968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Autofit/>
          </a:bodyPr>
          <a:lstStyle/>
          <a:p>
            <a:pPr marL="45720" indent="0" algn="ctr">
              <a:buNone/>
            </a:pPr>
            <a:r>
              <a:rPr lang="en-US" sz="2000" dirty="0">
                <a:solidFill>
                  <a:srgbClr val="103154"/>
                </a:solidFill>
              </a:rPr>
              <a:t> </a:t>
            </a:r>
            <a:r>
              <a:rPr lang="en-US" sz="3200" dirty="0" smtClean="0">
                <a:solidFill>
                  <a:srgbClr val="103154"/>
                </a:solidFill>
              </a:rPr>
              <a:t>Important to check serum levels after 3 months of supplementing</a:t>
            </a:r>
            <a:endParaRPr lang="en-US" sz="3200" dirty="0">
              <a:solidFill>
                <a:srgbClr val="103154"/>
              </a:solidFill>
            </a:endParaRPr>
          </a:p>
          <a:p>
            <a:pPr marL="45720" indent="0" algn="ctr">
              <a:buNone/>
            </a:pPr>
            <a:r>
              <a:rPr lang="en-US" sz="2800" dirty="0" smtClean="0">
                <a:solidFill>
                  <a:srgbClr val="103154"/>
                </a:solidFill>
              </a:rPr>
              <a:t>&lt;</a:t>
            </a:r>
            <a:r>
              <a:rPr lang="en-US" sz="2800" dirty="0">
                <a:solidFill>
                  <a:srgbClr val="103154"/>
                </a:solidFill>
              </a:rPr>
              <a:t>10 </a:t>
            </a:r>
            <a:r>
              <a:rPr lang="en-US" sz="2800" dirty="0" err="1">
                <a:solidFill>
                  <a:srgbClr val="103154"/>
                </a:solidFill>
              </a:rPr>
              <a:t>ng</a:t>
            </a:r>
            <a:r>
              <a:rPr lang="en-US" sz="2800" dirty="0">
                <a:solidFill>
                  <a:srgbClr val="103154"/>
                </a:solidFill>
              </a:rPr>
              <a:t>/mL- 10,000 units per day</a:t>
            </a:r>
          </a:p>
          <a:p>
            <a:pPr marL="45720" indent="0" algn="ctr">
              <a:buNone/>
            </a:pPr>
            <a:r>
              <a:rPr lang="en-US" sz="2800" dirty="0" smtClean="0">
                <a:solidFill>
                  <a:srgbClr val="103154"/>
                </a:solidFill>
              </a:rPr>
              <a:t>10</a:t>
            </a:r>
            <a:r>
              <a:rPr lang="en-US" sz="2800" dirty="0">
                <a:solidFill>
                  <a:srgbClr val="103154"/>
                </a:solidFill>
              </a:rPr>
              <a:t>-20 </a:t>
            </a:r>
            <a:r>
              <a:rPr lang="en-US" sz="2800" dirty="0" err="1">
                <a:solidFill>
                  <a:srgbClr val="103154"/>
                </a:solidFill>
              </a:rPr>
              <a:t>ng</a:t>
            </a:r>
            <a:r>
              <a:rPr lang="en-US" sz="2800" dirty="0">
                <a:solidFill>
                  <a:srgbClr val="103154"/>
                </a:solidFill>
              </a:rPr>
              <a:t>/mL- 10,000 units per day</a:t>
            </a:r>
          </a:p>
          <a:p>
            <a:pPr marL="45720" indent="0" algn="ctr">
              <a:buNone/>
            </a:pPr>
            <a:r>
              <a:rPr lang="en-US" sz="2800" dirty="0" smtClean="0">
                <a:solidFill>
                  <a:srgbClr val="103154"/>
                </a:solidFill>
              </a:rPr>
              <a:t>20</a:t>
            </a:r>
            <a:r>
              <a:rPr lang="en-US" sz="2800" dirty="0">
                <a:solidFill>
                  <a:srgbClr val="103154"/>
                </a:solidFill>
              </a:rPr>
              <a:t>-30 </a:t>
            </a:r>
            <a:r>
              <a:rPr lang="en-US" sz="2800" dirty="0" err="1">
                <a:solidFill>
                  <a:srgbClr val="103154"/>
                </a:solidFill>
              </a:rPr>
              <a:t>ng</a:t>
            </a:r>
            <a:r>
              <a:rPr lang="en-US" sz="2800" dirty="0">
                <a:solidFill>
                  <a:srgbClr val="103154"/>
                </a:solidFill>
              </a:rPr>
              <a:t>/mL- 8,000 units per day</a:t>
            </a:r>
          </a:p>
          <a:p>
            <a:pPr marL="45720" indent="0" algn="ctr">
              <a:buNone/>
            </a:pPr>
            <a:r>
              <a:rPr lang="en-US" sz="2800" dirty="0" smtClean="0">
                <a:solidFill>
                  <a:srgbClr val="103154"/>
                </a:solidFill>
              </a:rPr>
              <a:t>30</a:t>
            </a:r>
            <a:r>
              <a:rPr lang="en-US" sz="2800" dirty="0">
                <a:solidFill>
                  <a:srgbClr val="103154"/>
                </a:solidFill>
              </a:rPr>
              <a:t>-40 </a:t>
            </a:r>
            <a:r>
              <a:rPr lang="en-US" sz="2800" dirty="0" err="1">
                <a:solidFill>
                  <a:srgbClr val="103154"/>
                </a:solidFill>
              </a:rPr>
              <a:t>ng</a:t>
            </a:r>
            <a:r>
              <a:rPr lang="en-US" sz="2800" dirty="0">
                <a:solidFill>
                  <a:srgbClr val="103154"/>
                </a:solidFill>
              </a:rPr>
              <a:t>/mL- 5,000 units per day</a:t>
            </a:r>
          </a:p>
          <a:p>
            <a:pPr marL="45720" indent="0" algn="ctr">
              <a:buNone/>
            </a:pPr>
            <a:r>
              <a:rPr lang="en-US" sz="2800" dirty="0" smtClean="0">
                <a:solidFill>
                  <a:srgbClr val="103154"/>
                </a:solidFill>
              </a:rPr>
              <a:t>40</a:t>
            </a:r>
            <a:r>
              <a:rPr lang="en-US" sz="2800" dirty="0">
                <a:solidFill>
                  <a:srgbClr val="103154"/>
                </a:solidFill>
              </a:rPr>
              <a:t>-50 </a:t>
            </a:r>
            <a:r>
              <a:rPr lang="en-US" sz="2800" dirty="0" err="1">
                <a:solidFill>
                  <a:srgbClr val="103154"/>
                </a:solidFill>
              </a:rPr>
              <a:t>ng</a:t>
            </a:r>
            <a:r>
              <a:rPr lang="en-US" sz="2800" dirty="0">
                <a:solidFill>
                  <a:srgbClr val="103154"/>
                </a:solidFill>
              </a:rPr>
              <a:t>/mL- 2,000 units per day</a:t>
            </a:r>
          </a:p>
          <a:p>
            <a:pPr marL="45720" indent="0">
              <a:buNone/>
            </a:pPr>
            <a:endParaRPr lang="en-US" sz="2000" dirty="0">
              <a:solidFill>
                <a:srgbClr val="103154"/>
              </a:solidFill>
            </a:endParaRPr>
          </a:p>
        </p:txBody>
      </p:sp>
      <p:sp>
        <p:nvSpPr>
          <p:cNvPr id="3" name="Title 2"/>
          <p:cNvSpPr>
            <a:spLocks noGrp="1"/>
          </p:cNvSpPr>
          <p:nvPr>
            <p:ph type="title"/>
          </p:nvPr>
        </p:nvSpPr>
        <p:spPr/>
        <p:txBody>
          <a:bodyPr/>
          <a:lstStyle/>
          <a:p>
            <a:r>
              <a:rPr lang="en-US" sz="4800" cap="none" dirty="0" smtClean="0"/>
              <a:t>Vitamin D Supplementation</a:t>
            </a:r>
            <a:endParaRPr lang="en-US" sz="4800" cap="none" dirty="0"/>
          </a:p>
        </p:txBody>
      </p:sp>
    </p:spTree>
    <p:extLst>
      <p:ext uri="{BB962C8B-B14F-4D97-AF65-F5344CB8AC3E}">
        <p14:creationId xmlns:p14="http://schemas.microsoft.com/office/powerpoint/2010/main" val="145229197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215" y="983783"/>
            <a:ext cx="7583488" cy="1143000"/>
          </a:xfrm>
        </p:spPr>
        <p:txBody>
          <a:bodyPr>
            <a:noAutofit/>
          </a:bodyPr>
          <a:lstStyle/>
          <a:p>
            <a:pPr lvl="0"/>
            <a:r>
              <a:rPr lang="en-US" sz="4800" dirty="0"/>
              <a:t>5-Methyltetrahydrofolate</a:t>
            </a:r>
            <a:br>
              <a:rPr lang="en-US" sz="4800" dirty="0"/>
            </a:br>
            <a:endParaRPr lang="en-US" sz="4800" dirty="0"/>
          </a:p>
        </p:txBody>
      </p:sp>
      <p:sp>
        <p:nvSpPr>
          <p:cNvPr id="3" name="Rectangle 2"/>
          <p:cNvSpPr/>
          <p:nvPr/>
        </p:nvSpPr>
        <p:spPr>
          <a:xfrm>
            <a:off x="3846928" y="6095772"/>
            <a:ext cx="4844006" cy="373604"/>
          </a:xfrm>
          <a:prstGeom prst="rect">
            <a:avLst/>
          </a:prstGeom>
        </p:spPr>
        <p:txBody>
          <a:bodyPr wrap="square">
            <a:spAutoFit/>
          </a:bodyPr>
          <a:lstStyle/>
          <a:p>
            <a:r>
              <a:rPr lang="en-US" dirty="0"/>
              <a:t>Ramaekers, V., </a:t>
            </a:r>
            <a:r>
              <a:rPr lang="en-US" dirty="0" err="1"/>
              <a:t>Sequeira</a:t>
            </a:r>
            <a:r>
              <a:rPr lang="en-US" dirty="0"/>
              <a:t>, J., &amp; </a:t>
            </a:r>
            <a:r>
              <a:rPr lang="en-US" dirty="0" err="1"/>
              <a:t>Quadros</a:t>
            </a:r>
            <a:r>
              <a:rPr lang="en-US" dirty="0"/>
              <a:t>, E. (</a:t>
            </a:r>
            <a:r>
              <a:rPr lang="en-US" dirty="0" smtClean="0"/>
              <a:t>2013)</a:t>
            </a:r>
            <a:endParaRPr lang="en-US" dirty="0"/>
          </a:p>
        </p:txBody>
      </p:sp>
      <p:sp>
        <p:nvSpPr>
          <p:cNvPr id="5" name="TextBox 4"/>
          <p:cNvSpPr txBox="1"/>
          <p:nvPr/>
        </p:nvSpPr>
        <p:spPr>
          <a:xfrm>
            <a:off x="332348" y="2126783"/>
            <a:ext cx="8534202" cy="3539430"/>
          </a:xfrm>
          <a:prstGeom prst="rect">
            <a:avLst/>
          </a:prstGeom>
          <a:noFill/>
        </p:spPr>
        <p:txBody>
          <a:bodyPr wrap="square" rtlCol="0">
            <a:spAutoFit/>
          </a:bodyPr>
          <a:lstStyle/>
          <a:p>
            <a:pPr marL="285750" indent="-285750">
              <a:buFont typeface="Arial"/>
              <a:buChar char="•"/>
            </a:pPr>
            <a:r>
              <a:rPr lang="en-US" sz="3200" dirty="0" smtClean="0"/>
              <a:t>Folate</a:t>
            </a:r>
            <a:r>
              <a:rPr lang="en-US" sz="3200" dirty="0"/>
              <a:t>-deficiency increases susceptibility to cerebral ischemia in animal studies</a:t>
            </a:r>
          </a:p>
          <a:p>
            <a:pPr marL="285750" indent="-285750">
              <a:buFont typeface="Arial"/>
              <a:buChar char="•"/>
            </a:pPr>
            <a:r>
              <a:rPr lang="en-US" sz="3200" dirty="0" smtClean="0"/>
              <a:t>Folate is protective of </a:t>
            </a:r>
            <a:r>
              <a:rPr lang="en-US" sz="3200" dirty="0"/>
              <a:t>the brain </a:t>
            </a:r>
            <a:r>
              <a:rPr lang="en-US" sz="3200" dirty="0" smtClean="0"/>
              <a:t>from </a:t>
            </a:r>
            <a:r>
              <a:rPr lang="en-US" sz="3200" dirty="0" err="1" smtClean="0"/>
              <a:t>neuro</a:t>
            </a:r>
            <a:r>
              <a:rPr lang="en-US" sz="3200" dirty="0" smtClean="0"/>
              <a:t> degeneration </a:t>
            </a:r>
            <a:r>
              <a:rPr lang="en-US" sz="3200" dirty="0"/>
              <a:t>during cerebral </a:t>
            </a:r>
            <a:r>
              <a:rPr lang="en-US" sz="3200" dirty="0" smtClean="0"/>
              <a:t>ischemia</a:t>
            </a:r>
            <a:endParaRPr lang="en-US" sz="3200" dirty="0"/>
          </a:p>
          <a:p>
            <a:pPr marL="285750" indent="-285750">
              <a:buFont typeface="Arial"/>
              <a:buChar char="•"/>
            </a:pPr>
            <a:r>
              <a:rPr lang="en-US" sz="3200" dirty="0" smtClean="0"/>
              <a:t>MTHFR and FLOR SNPs have a significant increased need for methyl </a:t>
            </a:r>
            <a:r>
              <a:rPr lang="en-US" sz="3200" dirty="0" err="1" smtClean="0"/>
              <a:t>folate</a:t>
            </a:r>
            <a:endParaRPr lang="en-US" sz="3200" dirty="0" smtClean="0"/>
          </a:p>
          <a:p>
            <a:pPr marL="285750" indent="-285750">
              <a:buFont typeface="Arial"/>
              <a:buChar char="•"/>
            </a:pPr>
            <a:r>
              <a:rPr lang="en-US" sz="3200" dirty="0" smtClean="0"/>
              <a:t>B12 is a necessary cofactor in administration</a:t>
            </a:r>
            <a:endParaRPr lang="en-US" sz="3200" dirty="0"/>
          </a:p>
        </p:txBody>
      </p:sp>
      <p:sp>
        <p:nvSpPr>
          <p:cNvPr id="6" name="Rectangle 5"/>
          <p:cNvSpPr/>
          <p:nvPr/>
        </p:nvSpPr>
        <p:spPr>
          <a:xfrm>
            <a:off x="1516834" y="6100044"/>
            <a:ext cx="2430774" cy="369332"/>
          </a:xfrm>
          <a:prstGeom prst="rect">
            <a:avLst/>
          </a:prstGeom>
        </p:spPr>
        <p:txBody>
          <a:bodyPr wrap="none">
            <a:spAutoFit/>
          </a:bodyPr>
          <a:lstStyle/>
          <a:p>
            <a:r>
              <a:rPr lang="en-US" dirty="0"/>
              <a:t>Endres, M. et. al, (2004)</a:t>
            </a:r>
          </a:p>
        </p:txBody>
      </p:sp>
    </p:spTree>
    <p:extLst>
      <p:ext uri="{BB962C8B-B14F-4D97-AF65-F5344CB8AC3E}">
        <p14:creationId xmlns:p14="http://schemas.microsoft.com/office/powerpoint/2010/main" val="44603706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lic acid breakdow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9677" y="266181"/>
            <a:ext cx="6410008" cy="6296817"/>
          </a:xfrm>
          <a:prstGeom prst="rect">
            <a:avLst/>
          </a:prstGeom>
        </p:spPr>
      </p:pic>
    </p:spTree>
    <p:extLst>
      <p:ext uri="{BB962C8B-B14F-4D97-AF65-F5344CB8AC3E}">
        <p14:creationId xmlns:p14="http://schemas.microsoft.com/office/powerpoint/2010/main" val="552717542"/>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879715"/>
            <a:ext cx="8407893" cy="4865193"/>
          </a:xfrm>
        </p:spPr>
        <p:txBody>
          <a:bodyPr>
            <a:noAutofit/>
          </a:bodyPr>
          <a:lstStyle/>
          <a:p>
            <a:r>
              <a:rPr lang="en-US" sz="3600" dirty="0" smtClean="0">
                <a:solidFill>
                  <a:schemeClr val="tx1"/>
                </a:solidFill>
              </a:rPr>
              <a:t>Most powerful anti-oxidant in our body</a:t>
            </a:r>
          </a:p>
          <a:p>
            <a:r>
              <a:rPr lang="en-US" sz="3600" dirty="0" smtClean="0">
                <a:solidFill>
                  <a:schemeClr val="tx1"/>
                </a:solidFill>
              </a:rPr>
              <a:t>Helps to prevent damage to cells caused    by reactive oxygen species </a:t>
            </a:r>
          </a:p>
          <a:p>
            <a:r>
              <a:rPr lang="en-US" sz="3600" dirty="0" smtClean="0">
                <a:solidFill>
                  <a:schemeClr val="tx1"/>
                </a:solidFill>
              </a:rPr>
              <a:t>65x more potent than Vitamin C</a:t>
            </a:r>
          </a:p>
          <a:p>
            <a:r>
              <a:rPr lang="en-US" sz="3600" dirty="0" smtClean="0">
                <a:solidFill>
                  <a:schemeClr val="tx1"/>
                </a:solidFill>
              </a:rPr>
              <a:t>Helps detoxify drugs (phase 2 detox)</a:t>
            </a:r>
          </a:p>
          <a:p>
            <a:r>
              <a:rPr lang="en-US" sz="3600" dirty="0" smtClean="0">
                <a:solidFill>
                  <a:schemeClr val="tx1"/>
                </a:solidFill>
              </a:rPr>
              <a:t>Liver protective</a:t>
            </a:r>
            <a:endParaRPr lang="en-US" sz="3600" dirty="0">
              <a:solidFill>
                <a:schemeClr val="tx1"/>
              </a:solidFill>
            </a:endParaRPr>
          </a:p>
        </p:txBody>
      </p:sp>
      <p:sp>
        <p:nvSpPr>
          <p:cNvPr id="3" name="Title 2"/>
          <p:cNvSpPr>
            <a:spLocks noGrp="1"/>
          </p:cNvSpPr>
          <p:nvPr>
            <p:ph type="title"/>
          </p:nvPr>
        </p:nvSpPr>
        <p:spPr>
          <a:xfrm>
            <a:off x="381000" y="365419"/>
            <a:ext cx="8381260" cy="1054394"/>
          </a:xfrm>
        </p:spPr>
        <p:txBody>
          <a:bodyPr/>
          <a:lstStyle/>
          <a:p>
            <a:r>
              <a:rPr lang="en-US" sz="5400" cap="none" dirty="0" smtClean="0"/>
              <a:t>Glutathione</a:t>
            </a:r>
            <a:endParaRPr lang="en-US" sz="5400" cap="none" dirty="0"/>
          </a:p>
        </p:txBody>
      </p:sp>
    </p:spTree>
    <p:extLst>
      <p:ext uri="{BB962C8B-B14F-4D97-AF65-F5344CB8AC3E}">
        <p14:creationId xmlns:p14="http://schemas.microsoft.com/office/powerpoint/2010/main" val="3423699252"/>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3145" y="408247"/>
            <a:ext cx="8303482" cy="6032999"/>
          </a:xfrm>
          <a:prstGeom prst="rect">
            <a:avLst/>
          </a:prstGeom>
        </p:spPr>
      </p:pic>
    </p:spTree>
    <p:extLst>
      <p:ext uri="{BB962C8B-B14F-4D97-AF65-F5344CB8AC3E}">
        <p14:creationId xmlns:p14="http://schemas.microsoft.com/office/powerpoint/2010/main" val="1386585685"/>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31800" y="485775"/>
            <a:ext cx="6146800" cy="1143000"/>
          </a:xfrm>
        </p:spPr>
        <p:txBody>
          <a:bodyPr>
            <a:normAutofit/>
          </a:bodyPr>
          <a:lstStyle/>
          <a:p>
            <a:pPr algn="ctr"/>
            <a:r>
              <a:rPr lang="en-US" sz="5400" dirty="0" smtClean="0"/>
              <a:t>Magnesium</a:t>
            </a:r>
            <a:endParaRPr lang="en-US" sz="5400" dirty="0"/>
          </a:p>
        </p:txBody>
      </p:sp>
      <p:sp>
        <p:nvSpPr>
          <p:cNvPr id="4" name="Rectangle 3"/>
          <p:cNvSpPr/>
          <p:nvPr/>
        </p:nvSpPr>
        <p:spPr>
          <a:xfrm>
            <a:off x="228600" y="2993986"/>
            <a:ext cx="8712200" cy="1384995"/>
          </a:xfrm>
          <a:prstGeom prst="rect">
            <a:avLst/>
          </a:prstGeom>
        </p:spPr>
        <p:txBody>
          <a:bodyPr wrap="square">
            <a:spAutoFit/>
          </a:bodyPr>
          <a:lstStyle/>
          <a:p>
            <a:pPr marL="285750" indent="-285750">
              <a:buFont typeface="Arial"/>
              <a:buChar char="•"/>
            </a:pPr>
            <a:r>
              <a:rPr lang="en-US" sz="2800" dirty="0"/>
              <a:t>Extracellular magnesium is critical to both maintaining nerve and muscle electrical potentials and transmitting impulses across neuromuscular </a:t>
            </a:r>
            <a:r>
              <a:rPr lang="en-US" sz="2800" dirty="0" smtClean="0"/>
              <a:t>junctions. </a:t>
            </a:r>
            <a:endParaRPr lang="en-US" sz="2800" dirty="0"/>
          </a:p>
        </p:txBody>
      </p:sp>
      <p:sp>
        <p:nvSpPr>
          <p:cNvPr id="5" name="Rectangle 4"/>
          <p:cNvSpPr/>
          <p:nvPr/>
        </p:nvSpPr>
        <p:spPr>
          <a:xfrm>
            <a:off x="228600" y="4574808"/>
            <a:ext cx="8712200" cy="1384995"/>
          </a:xfrm>
          <a:prstGeom prst="rect">
            <a:avLst/>
          </a:prstGeom>
        </p:spPr>
        <p:txBody>
          <a:bodyPr wrap="square">
            <a:spAutoFit/>
          </a:bodyPr>
          <a:lstStyle/>
          <a:p>
            <a:pPr marL="285750" indent="-285750">
              <a:buFont typeface="Arial"/>
              <a:buChar char="•"/>
            </a:pPr>
            <a:r>
              <a:rPr lang="en-US" sz="2800" dirty="0" smtClean="0"/>
              <a:t>Magnesium </a:t>
            </a:r>
            <a:r>
              <a:rPr lang="en-US" sz="2800" dirty="0"/>
              <a:t>has been shown to have </a:t>
            </a:r>
            <a:r>
              <a:rPr lang="en-US" sz="2800" dirty="0" err="1" smtClean="0"/>
              <a:t>neuroprotective</a:t>
            </a:r>
            <a:r>
              <a:rPr lang="en-US" sz="2800" dirty="0" smtClean="0"/>
              <a:t> effects, preventing post</a:t>
            </a:r>
            <a:r>
              <a:rPr lang="en-US" sz="2800" dirty="0"/>
              <a:t>-hypoxic brain injury by blocking the excess release of glutamate in the calcium </a:t>
            </a:r>
            <a:r>
              <a:rPr lang="en-US" sz="2800" dirty="0" smtClean="0"/>
              <a:t>channel.</a:t>
            </a:r>
          </a:p>
        </p:txBody>
      </p:sp>
      <p:sp>
        <p:nvSpPr>
          <p:cNvPr id="6" name="Rectangle 5"/>
          <p:cNvSpPr/>
          <p:nvPr/>
        </p:nvSpPr>
        <p:spPr>
          <a:xfrm>
            <a:off x="228600" y="1876674"/>
            <a:ext cx="5600700" cy="954107"/>
          </a:xfrm>
          <a:prstGeom prst="rect">
            <a:avLst/>
          </a:prstGeom>
        </p:spPr>
        <p:txBody>
          <a:bodyPr wrap="square">
            <a:spAutoFit/>
          </a:bodyPr>
          <a:lstStyle/>
          <a:p>
            <a:pPr marL="285750" indent="-285750">
              <a:buFont typeface="Arial"/>
              <a:buChar char="•"/>
            </a:pPr>
            <a:r>
              <a:rPr lang="en-US" sz="2800" dirty="0" smtClean="0"/>
              <a:t>Plays </a:t>
            </a:r>
            <a:r>
              <a:rPr lang="en-US" sz="2800" dirty="0"/>
              <a:t>an essential role </a:t>
            </a:r>
            <a:r>
              <a:rPr lang="en-US" sz="2800" dirty="0" smtClean="0"/>
              <a:t>in </a:t>
            </a:r>
            <a:r>
              <a:rPr lang="en-US" sz="2800" dirty="0"/>
              <a:t>more than 300 cellular </a:t>
            </a:r>
            <a:r>
              <a:rPr lang="en-US" sz="2800" dirty="0" smtClean="0"/>
              <a:t>reactions.</a:t>
            </a:r>
            <a:endParaRPr lang="en-US" sz="2800" dirty="0"/>
          </a:p>
        </p:txBody>
      </p:sp>
      <p:pic>
        <p:nvPicPr>
          <p:cNvPr id="11" name="Picture 10"/>
          <p:cNvPicPr>
            <a:picLocks noChangeAspect="1"/>
          </p:cNvPicPr>
          <p:nvPr/>
        </p:nvPicPr>
        <p:blipFill>
          <a:blip r:embed="rId2"/>
          <a:stretch>
            <a:fillRect/>
          </a:stretch>
        </p:blipFill>
        <p:spPr>
          <a:xfrm>
            <a:off x="5829300" y="292100"/>
            <a:ext cx="2489200" cy="2878667"/>
          </a:xfrm>
          <a:prstGeom prst="rect">
            <a:avLst/>
          </a:prstGeom>
        </p:spPr>
      </p:pic>
    </p:spTree>
    <p:extLst>
      <p:ext uri="{BB962C8B-B14F-4D97-AF65-F5344CB8AC3E}">
        <p14:creationId xmlns:p14="http://schemas.microsoft.com/office/powerpoint/2010/main" val="29867616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9-03-09 at 5.56.4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264" y="518842"/>
            <a:ext cx="7953336" cy="5996258"/>
          </a:xfrm>
          <a:prstGeom prst="rect">
            <a:avLst/>
          </a:prstGeom>
        </p:spPr>
      </p:pic>
    </p:spTree>
    <p:extLst>
      <p:ext uri="{BB962C8B-B14F-4D97-AF65-F5344CB8AC3E}">
        <p14:creationId xmlns:p14="http://schemas.microsoft.com/office/powerpoint/2010/main" val="2695357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3565" y="479336"/>
            <a:ext cx="6515535" cy="2677656"/>
          </a:xfrm>
          <a:prstGeom prst="rect">
            <a:avLst/>
          </a:prstGeom>
        </p:spPr>
        <p:txBody>
          <a:bodyPr wrap="square">
            <a:spAutoFit/>
          </a:bodyPr>
          <a:lstStyle/>
          <a:p>
            <a:pPr marL="457200" indent="-457200">
              <a:buFont typeface="Arial"/>
              <a:buChar char="•"/>
            </a:pPr>
            <a:r>
              <a:rPr lang="en-US" sz="2800" dirty="0"/>
              <a:t>Dietary sources of magnesium include legumes, whole grains, vegetables </a:t>
            </a:r>
            <a:r>
              <a:rPr lang="en-US" sz="2800" dirty="0" smtClean="0"/>
              <a:t>(especially broccoli</a:t>
            </a:r>
            <a:r>
              <a:rPr lang="en-US" sz="2800" dirty="0"/>
              <a:t>, squash, and green leafy vegetables), seeds, and nuts (especially almonds</a:t>
            </a:r>
            <a:r>
              <a:rPr lang="en-US" sz="2800" dirty="0" smtClean="0"/>
              <a:t>).</a:t>
            </a:r>
          </a:p>
          <a:p>
            <a:endParaRPr lang="en-US" sz="2800" dirty="0" smtClean="0"/>
          </a:p>
        </p:txBody>
      </p:sp>
      <p:sp>
        <p:nvSpPr>
          <p:cNvPr id="4" name="Rectangle 3"/>
          <p:cNvSpPr/>
          <p:nvPr/>
        </p:nvSpPr>
        <p:spPr>
          <a:xfrm>
            <a:off x="253565" y="4434245"/>
            <a:ext cx="8661835" cy="954107"/>
          </a:xfrm>
          <a:prstGeom prst="rect">
            <a:avLst/>
          </a:prstGeom>
        </p:spPr>
        <p:txBody>
          <a:bodyPr wrap="square">
            <a:spAutoFit/>
          </a:bodyPr>
          <a:lstStyle/>
          <a:p>
            <a:pPr marL="457200" indent="-457200">
              <a:buFont typeface="Arial"/>
              <a:buChar char="•"/>
            </a:pPr>
            <a:r>
              <a:rPr lang="en-US" sz="2800" dirty="0" smtClean="0"/>
              <a:t>Dosing studied with headaches 300-</a:t>
            </a:r>
            <a:r>
              <a:rPr lang="en-US" sz="2800" dirty="0"/>
              <a:t>3625 </a:t>
            </a:r>
            <a:r>
              <a:rPr lang="en-US" sz="2800" dirty="0" smtClean="0"/>
              <a:t>mg divided twice daily (&gt;8 years).</a:t>
            </a:r>
            <a:endParaRPr lang="en-US" sz="2800" dirty="0"/>
          </a:p>
        </p:txBody>
      </p:sp>
      <p:sp>
        <p:nvSpPr>
          <p:cNvPr id="5" name="TextBox 4"/>
          <p:cNvSpPr txBox="1"/>
          <p:nvPr/>
        </p:nvSpPr>
        <p:spPr>
          <a:xfrm>
            <a:off x="253565" y="3336162"/>
            <a:ext cx="8661835" cy="954107"/>
          </a:xfrm>
          <a:prstGeom prst="rect">
            <a:avLst/>
          </a:prstGeom>
          <a:noFill/>
        </p:spPr>
        <p:txBody>
          <a:bodyPr wrap="square" rtlCol="0">
            <a:spAutoFit/>
          </a:bodyPr>
          <a:lstStyle/>
          <a:p>
            <a:pPr marL="457200" indent="-457200">
              <a:buFont typeface="Arial"/>
              <a:buChar char="•"/>
            </a:pPr>
            <a:r>
              <a:rPr lang="en-US" sz="2800" dirty="0" smtClean="0"/>
              <a:t>Multiple different salt forms: </a:t>
            </a:r>
            <a:r>
              <a:rPr lang="en-US" sz="2800" b="1" i="1" dirty="0" smtClean="0"/>
              <a:t>magnesium </a:t>
            </a:r>
            <a:r>
              <a:rPr lang="en-US" sz="2800" b="1" i="1" dirty="0" err="1" smtClean="0"/>
              <a:t>threonate</a:t>
            </a:r>
            <a:r>
              <a:rPr lang="en-US" sz="2800" b="1" i="1" dirty="0" smtClean="0"/>
              <a:t> </a:t>
            </a:r>
            <a:r>
              <a:rPr lang="en-US" sz="2800" dirty="0" smtClean="0"/>
              <a:t>found enhance memory and learning.</a:t>
            </a:r>
            <a:endParaRPr lang="en-US" sz="2800" dirty="0"/>
          </a:p>
        </p:txBody>
      </p:sp>
      <p:sp>
        <p:nvSpPr>
          <p:cNvPr id="6" name="TextBox 5"/>
          <p:cNvSpPr txBox="1"/>
          <p:nvPr/>
        </p:nvSpPr>
        <p:spPr>
          <a:xfrm>
            <a:off x="253565" y="5540752"/>
            <a:ext cx="8547535" cy="954107"/>
          </a:xfrm>
          <a:prstGeom prst="rect">
            <a:avLst/>
          </a:prstGeom>
          <a:noFill/>
        </p:spPr>
        <p:txBody>
          <a:bodyPr wrap="square" rtlCol="0">
            <a:spAutoFit/>
          </a:bodyPr>
          <a:lstStyle/>
          <a:p>
            <a:pPr marL="457200" indent="-457200">
              <a:buFont typeface="Arial"/>
              <a:buChar char="•"/>
            </a:pPr>
            <a:r>
              <a:rPr lang="en-US" sz="2800" dirty="0" smtClean="0"/>
              <a:t>Epsom salts (mg sulfate) baths alternative to oral administration. </a:t>
            </a:r>
            <a:endParaRPr lang="en-US" sz="2800" dirty="0"/>
          </a:p>
        </p:txBody>
      </p:sp>
      <p:pic>
        <p:nvPicPr>
          <p:cNvPr id="8" name="Picture 7" descr="shutterstock_121362349.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0792" y="288162"/>
            <a:ext cx="2210308" cy="3048000"/>
          </a:xfrm>
          <a:prstGeom prst="rect">
            <a:avLst/>
          </a:prstGeom>
        </p:spPr>
      </p:pic>
      <p:sp>
        <p:nvSpPr>
          <p:cNvPr id="9" name="TextBox 8"/>
          <p:cNvSpPr txBox="1"/>
          <p:nvPr/>
        </p:nvSpPr>
        <p:spPr>
          <a:xfrm>
            <a:off x="253566" y="2718040"/>
            <a:ext cx="6248632" cy="523220"/>
          </a:xfrm>
          <a:prstGeom prst="rect">
            <a:avLst/>
          </a:prstGeom>
          <a:noFill/>
        </p:spPr>
        <p:txBody>
          <a:bodyPr wrap="square" rtlCol="0">
            <a:spAutoFit/>
          </a:bodyPr>
          <a:lstStyle/>
          <a:p>
            <a:pPr marL="457200" indent="-457200">
              <a:buFont typeface="Arial"/>
              <a:buChar char="•"/>
            </a:pPr>
            <a:r>
              <a:rPr lang="en-US" sz="2800" dirty="0"/>
              <a:t>Picky eaters are at risk for </a:t>
            </a:r>
            <a:r>
              <a:rPr lang="en-US" sz="2800" dirty="0" smtClean="0"/>
              <a:t>deficiency. </a:t>
            </a:r>
            <a:endParaRPr lang="en-US" sz="2800" dirty="0"/>
          </a:p>
        </p:txBody>
      </p:sp>
      <p:sp>
        <p:nvSpPr>
          <p:cNvPr id="11" name="Rectangle 10"/>
          <p:cNvSpPr/>
          <p:nvPr/>
        </p:nvSpPr>
        <p:spPr>
          <a:xfrm>
            <a:off x="4615942" y="6142354"/>
            <a:ext cx="3949700" cy="369332"/>
          </a:xfrm>
          <a:prstGeom prst="rect">
            <a:avLst/>
          </a:prstGeom>
        </p:spPr>
        <p:txBody>
          <a:bodyPr wrap="square">
            <a:spAutoFit/>
          </a:bodyPr>
          <a:lstStyle/>
          <a:p>
            <a:r>
              <a:rPr lang="en-US" dirty="0" smtClean="0"/>
              <a:t>Neuron </a:t>
            </a:r>
            <a:r>
              <a:rPr lang="en-US" dirty="0"/>
              <a:t>65, 165–177, January 28, </a:t>
            </a:r>
            <a:r>
              <a:rPr lang="en-US" dirty="0" smtClean="0"/>
              <a:t>2010</a:t>
            </a:r>
            <a:endParaRPr lang="en-US" dirty="0"/>
          </a:p>
        </p:txBody>
      </p:sp>
    </p:spTree>
    <p:extLst>
      <p:ext uri="{BB962C8B-B14F-4D97-AF65-F5344CB8AC3E}">
        <p14:creationId xmlns:p14="http://schemas.microsoft.com/office/powerpoint/2010/main" val="3160190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8686" y="152400"/>
            <a:ext cx="8712940" cy="6413500"/>
          </a:xfrm>
          <a:prstGeom prst="rect">
            <a:avLst/>
          </a:prstGeom>
        </p:spPr>
      </p:pic>
    </p:spTree>
    <p:extLst>
      <p:ext uri="{BB962C8B-B14F-4D97-AF65-F5344CB8AC3E}">
        <p14:creationId xmlns:p14="http://schemas.microsoft.com/office/powerpoint/2010/main" val="17312790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5900" y="131736"/>
            <a:ext cx="8801100" cy="6726264"/>
          </a:xfrm>
          <a:prstGeom prst="rect">
            <a:avLst/>
          </a:prstGeom>
        </p:spPr>
      </p:pic>
    </p:spTree>
    <p:extLst>
      <p:ext uri="{BB962C8B-B14F-4D97-AF65-F5344CB8AC3E}">
        <p14:creationId xmlns:p14="http://schemas.microsoft.com/office/powerpoint/2010/main" val="17645265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rents_roadmap_to_autism-available_now.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3400" y="352500"/>
            <a:ext cx="5715000" cy="6213575"/>
          </a:xfrm>
          <a:prstGeom prst="rect">
            <a:avLst/>
          </a:prstGeom>
        </p:spPr>
      </p:pic>
    </p:spTree>
    <p:extLst>
      <p:ext uri="{BB962C8B-B14F-4D97-AF65-F5344CB8AC3E}">
        <p14:creationId xmlns:p14="http://schemas.microsoft.com/office/powerpoint/2010/main" val="2095019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9-10-16 at 5.45.05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0700" y="1220687"/>
            <a:ext cx="8153400" cy="3556001"/>
          </a:xfrm>
          <a:prstGeom prst="rect">
            <a:avLst/>
          </a:prstGeom>
        </p:spPr>
      </p:pic>
      <p:sp>
        <p:nvSpPr>
          <p:cNvPr id="4" name="TextBox 3"/>
          <p:cNvSpPr txBox="1"/>
          <p:nvPr/>
        </p:nvSpPr>
        <p:spPr>
          <a:xfrm>
            <a:off x="1612900" y="633968"/>
            <a:ext cx="6224731" cy="523220"/>
          </a:xfrm>
          <a:prstGeom prst="rect">
            <a:avLst/>
          </a:prstGeom>
          <a:noFill/>
        </p:spPr>
        <p:txBody>
          <a:bodyPr wrap="none" rtlCol="0">
            <a:spAutoFit/>
          </a:bodyPr>
          <a:lstStyle/>
          <a:p>
            <a:r>
              <a:rPr lang="en-US" sz="2800" b="1" dirty="0" smtClean="0"/>
              <a:t>Neuronutrition Associates Online Store</a:t>
            </a:r>
            <a:endParaRPr lang="en-US" sz="2800" b="1" dirty="0"/>
          </a:p>
        </p:txBody>
      </p:sp>
      <p:sp>
        <p:nvSpPr>
          <p:cNvPr id="5" name="TextBox 4"/>
          <p:cNvSpPr txBox="1"/>
          <p:nvPr/>
        </p:nvSpPr>
        <p:spPr>
          <a:xfrm>
            <a:off x="1130300" y="4963636"/>
            <a:ext cx="6968574" cy="1200328"/>
          </a:xfrm>
          <a:prstGeom prst="rect">
            <a:avLst/>
          </a:prstGeom>
          <a:noFill/>
        </p:spPr>
        <p:txBody>
          <a:bodyPr wrap="none" rtlCol="0">
            <a:spAutoFit/>
          </a:bodyPr>
          <a:lstStyle/>
          <a:p>
            <a:pPr marL="342900" indent="-342900">
              <a:buFont typeface="Arial"/>
              <a:buChar char="•"/>
            </a:pPr>
            <a:r>
              <a:rPr lang="en-US" sz="2400" dirty="0" smtClean="0"/>
              <a:t>Functional labs to purchase on your own</a:t>
            </a:r>
          </a:p>
          <a:p>
            <a:pPr marL="342900" indent="-342900">
              <a:buFont typeface="Arial"/>
              <a:buChar char="•"/>
            </a:pPr>
            <a:r>
              <a:rPr lang="en-US" sz="2400" dirty="0" smtClean="0"/>
              <a:t>Educational modules for autism appropriate for TBI</a:t>
            </a:r>
          </a:p>
          <a:p>
            <a:pPr marL="342900" indent="-342900" algn="ctr">
              <a:buFont typeface="Arial"/>
              <a:buChar char="•"/>
            </a:pPr>
            <a:r>
              <a:rPr lang="en-US" sz="2400" dirty="0" smtClean="0"/>
              <a:t>Website: </a:t>
            </a:r>
            <a:r>
              <a:rPr lang="en-US" sz="2400" dirty="0" err="1" smtClean="0"/>
              <a:t>www.neuronutritionassociates.com</a:t>
            </a:r>
            <a:endParaRPr lang="en-US" sz="2400" dirty="0"/>
          </a:p>
        </p:txBody>
      </p:sp>
    </p:spTree>
    <p:extLst>
      <p:ext uri="{BB962C8B-B14F-4D97-AF65-F5344CB8AC3E}">
        <p14:creationId xmlns:p14="http://schemas.microsoft.com/office/powerpoint/2010/main" val="36063705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71095" y="2875705"/>
            <a:ext cx="7121293" cy="3290131"/>
          </a:xfrm>
          <a:prstGeom prst="rect">
            <a:avLst/>
          </a:prstGeom>
        </p:spPr>
        <p:txBody>
          <a:bodyPr wrap="square">
            <a:spAutoFit/>
          </a:bodyPr>
          <a:lstStyle/>
          <a:p>
            <a:r>
              <a:rPr lang="en-US" sz="4800" dirty="0"/>
              <a:t>Dietary Supplements = Food </a:t>
            </a:r>
            <a:r>
              <a:rPr lang="en-US" sz="4800" dirty="0" smtClean="0"/>
              <a:t>products</a:t>
            </a:r>
          </a:p>
          <a:p>
            <a:endParaRPr lang="en-US" sz="4800" dirty="0"/>
          </a:p>
          <a:p>
            <a:pPr marL="82296" indent="0">
              <a:lnSpc>
                <a:spcPct val="70000"/>
              </a:lnSpc>
              <a:buNone/>
            </a:pPr>
            <a:r>
              <a:rPr lang="en-US" sz="4400" i="1" dirty="0"/>
              <a:t>“intended to supplement the usual food and drink of man”</a:t>
            </a:r>
          </a:p>
        </p:txBody>
      </p:sp>
      <p:sp>
        <p:nvSpPr>
          <p:cNvPr id="5" name="Rectangle 4"/>
          <p:cNvSpPr/>
          <p:nvPr/>
        </p:nvSpPr>
        <p:spPr>
          <a:xfrm>
            <a:off x="6705600" y="6173932"/>
            <a:ext cx="1336236" cy="369332"/>
          </a:xfrm>
          <a:prstGeom prst="rect">
            <a:avLst/>
          </a:prstGeom>
        </p:spPr>
        <p:txBody>
          <a:bodyPr wrap="none">
            <a:spAutoFit/>
          </a:bodyPr>
          <a:lstStyle/>
          <a:p>
            <a:r>
              <a:rPr lang="en-US" dirty="0"/>
              <a:t> (</a:t>
            </a:r>
            <a:r>
              <a:rPr lang="en-US" dirty="0" smtClean="0"/>
              <a:t>FDA, 2013) </a:t>
            </a:r>
            <a:endParaRPr lang="en-US" dirty="0"/>
          </a:p>
        </p:txBody>
      </p:sp>
      <p:pic>
        <p:nvPicPr>
          <p:cNvPr id="6" name="Picture 5"/>
          <p:cNvPicPr>
            <a:picLocks noChangeAspect="1"/>
          </p:cNvPicPr>
          <p:nvPr/>
        </p:nvPicPr>
        <p:blipFill>
          <a:blip r:embed="rId3"/>
          <a:stretch>
            <a:fillRect/>
          </a:stretch>
        </p:blipFill>
        <p:spPr>
          <a:xfrm>
            <a:off x="2662519" y="453609"/>
            <a:ext cx="4043082" cy="2331323"/>
          </a:xfrm>
          <a:prstGeom prst="rect">
            <a:avLst/>
          </a:prstGeom>
        </p:spPr>
      </p:pic>
    </p:spTree>
    <p:extLst>
      <p:ext uri="{BB962C8B-B14F-4D97-AF65-F5344CB8AC3E}">
        <p14:creationId xmlns:p14="http://schemas.microsoft.com/office/powerpoint/2010/main" val="8215254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083432" y="1163208"/>
            <a:ext cx="2677611" cy="2665711"/>
          </a:xfrm>
          <a:prstGeom prst="rect">
            <a:avLst/>
          </a:prstGeom>
        </p:spPr>
      </p:pic>
      <p:sp>
        <p:nvSpPr>
          <p:cNvPr id="6" name="TextBox 5"/>
          <p:cNvSpPr txBox="1"/>
          <p:nvPr/>
        </p:nvSpPr>
        <p:spPr>
          <a:xfrm>
            <a:off x="609600" y="381000"/>
            <a:ext cx="8102600" cy="600164"/>
          </a:xfrm>
          <a:prstGeom prst="rect">
            <a:avLst/>
          </a:prstGeom>
          <a:noFill/>
        </p:spPr>
        <p:txBody>
          <a:bodyPr wrap="square" rtlCol="0">
            <a:spAutoFit/>
          </a:bodyPr>
          <a:lstStyle/>
          <a:p>
            <a:pPr marL="82296" indent="0" algn="ctr">
              <a:lnSpc>
                <a:spcPct val="70000"/>
              </a:lnSpc>
              <a:buNone/>
            </a:pPr>
            <a:r>
              <a:rPr lang="en-US" sz="4400" dirty="0" smtClean="0"/>
              <a:t>Good </a:t>
            </a:r>
            <a:r>
              <a:rPr lang="en-US" sz="4400" dirty="0"/>
              <a:t>Manufacturing Practice Law</a:t>
            </a:r>
          </a:p>
        </p:txBody>
      </p:sp>
      <p:sp>
        <p:nvSpPr>
          <p:cNvPr id="7" name="Content Placeholder 4"/>
          <p:cNvSpPr>
            <a:spLocks noGrp="1"/>
          </p:cNvSpPr>
          <p:nvPr>
            <p:ph idx="4294967295"/>
          </p:nvPr>
        </p:nvSpPr>
        <p:spPr>
          <a:xfrm>
            <a:off x="1157288" y="4171950"/>
            <a:ext cx="7986712" cy="2508250"/>
          </a:xfrm>
        </p:spPr>
        <p:txBody>
          <a:bodyPr>
            <a:normAutofit/>
          </a:bodyPr>
          <a:lstStyle/>
          <a:p>
            <a:pPr lvl="1">
              <a:buFont typeface="Arial"/>
              <a:buChar char="•"/>
            </a:pPr>
            <a:r>
              <a:rPr lang="en-US" sz="3900" i="1" dirty="0" smtClean="0"/>
              <a:t>Poor Compliance</a:t>
            </a:r>
          </a:p>
          <a:p>
            <a:pPr lvl="1">
              <a:buFont typeface="Arial"/>
              <a:buChar char="•"/>
            </a:pPr>
            <a:r>
              <a:rPr lang="en-US" sz="3900" i="1" dirty="0" smtClean="0"/>
              <a:t>Poor Clinician Confidence</a:t>
            </a:r>
          </a:p>
          <a:p>
            <a:pPr lvl="1">
              <a:buFont typeface="Arial"/>
              <a:buChar char="•"/>
            </a:pPr>
            <a:r>
              <a:rPr lang="en-US" sz="3900" i="1" dirty="0" smtClean="0"/>
              <a:t>Look for Certification</a:t>
            </a:r>
          </a:p>
        </p:txBody>
      </p:sp>
      <p:sp>
        <p:nvSpPr>
          <p:cNvPr id="8" name="TextBox 7"/>
          <p:cNvSpPr txBox="1"/>
          <p:nvPr/>
        </p:nvSpPr>
        <p:spPr>
          <a:xfrm>
            <a:off x="6848131" y="6311160"/>
            <a:ext cx="1780543" cy="369332"/>
          </a:xfrm>
          <a:prstGeom prst="rect">
            <a:avLst/>
          </a:prstGeom>
          <a:noFill/>
        </p:spPr>
        <p:txBody>
          <a:bodyPr wrap="none" rtlCol="0">
            <a:spAutoFit/>
          </a:bodyPr>
          <a:lstStyle/>
          <a:p>
            <a:r>
              <a:rPr lang="en-US" dirty="0"/>
              <a:t>(</a:t>
            </a:r>
            <a:r>
              <a:rPr lang="en-US" dirty="0" smtClean="0"/>
              <a:t>Fabricant, 2013)</a:t>
            </a:r>
            <a:endParaRPr lang="en-US" dirty="0"/>
          </a:p>
        </p:txBody>
      </p:sp>
    </p:spTree>
    <p:extLst>
      <p:ext uri="{BB962C8B-B14F-4D97-AF65-F5344CB8AC3E}">
        <p14:creationId xmlns:p14="http://schemas.microsoft.com/office/powerpoint/2010/main" val="114960090"/>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51528" y="317526"/>
            <a:ext cx="8171521" cy="952578"/>
          </a:xfrm>
        </p:spPr>
        <p:txBody>
          <a:bodyPr>
            <a:noAutofit/>
          </a:bodyPr>
          <a:lstStyle/>
          <a:p>
            <a:r>
              <a:rPr lang="en-US" sz="4400" b="1" dirty="0" smtClean="0">
                <a:solidFill>
                  <a:srgbClr val="000000"/>
                </a:solidFill>
              </a:rPr>
              <a:t>NHP Labeling Requirements</a:t>
            </a:r>
            <a:endParaRPr lang="en-US" sz="4400" b="1" dirty="0">
              <a:solidFill>
                <a:srgbClr val="000000"/>
              </a:solidFill>
            </a:endParaRPr>
          </a:p>
        </p:txBody>
      </p:sp>
      <p:sp>
        <p:nvSpPr>
          <p:cNvPr id="5" name="Content Placeholder 2"/>
          <p:cNvSpPr>
            <a:spLocks noGrp="1"/>
          </p:cNvSpPr>
          <p:nvPr>
            <p:ph idx="1"/>
          </p:nvPr>
        </p:nvSpPr>
        <p:spPr>
          <a:xfrm>
            <a:off x="351529" y="1907451"/>
            <a:ext cx="8516067" cy="4551197"/>
          </a:xfrm>
        </p:spPr>
        <p:txBody>
          <a:bodyPr>
            <a:normAutofit fontScale="92500" lnSpcReduction="20000"/>
          </a:bodyPr>
          <a:lstStyle/>
          <a:p>
            <a:pPr marL="82296" indent="0">
              <a:buNone/>
            </a:pPr>
            <a:r>
              <a:rPr lang="en-US" sz="4000" dirty="0" smtClean="0"/>
              <a:t>Labels </a:t>
            </a:r>
            <a:r>
              <a:rPr lang="en-US" sz="4000" dirty="0"/>
              <a:t>c</a:t>
            </a:r>
            <a:r>
              <a:rPr lang="en-US" sz="4000" dirty="0" smtClean="0"/>
              <a:t>annot claim to:</a:t>
            </a:r>
          </a:p>
          <a:p>
            <a:pPr marL="82296" indent="0">
              <a:buNone/>
            </a:pPr>
            <a:endParaRPr lang="en-US" sz="4400" dirty="0"/>
          </a:p>
          <a:p>
            <a:pPr lvl="1">
              <a:lnSpc>
                <a:spcPct val="80000"/>
              </a:lnSpc>
              <a:buFont typeface="Wingdings" charset="2"/>
              <a:buChar char=""/>
            </a:pPr>
            <a:r>
              <a:rPr lang="en-US" sz="4400" i="1" dirty="0" smtClean="0"/>
              <a:t>diagnose</a:t>
            </a:r>
          </a:p>
          <a:p>
            <a:pPr lvl="1">
              <a:lnSpc>
                <a:spcPct val="80000"/>
              </a:lnSpc>
              <a:buFont typeface="Wingdings" charset="2"/>
              <a:buChar char=""/>
            </a:pPr>
            <a:r>
              <a:rPr lang="en-US" sz="4400" dirty="0" smtClean="0"/>
              <a:t> </a:t>
            </a:r>
            <a:r>
              <a:rPr lang="en-US" sz="4400" i="1" dirty="0" smtClean="0"/>
              <a:t>treat</a:t>
            </a:r>
          </a:p>
          <a:p>
            <a:pPr lvl="1">
              <a:lnSpc>
                <a:spcPct val="80000"/>
              </a:lnSpc>
              <a:buFont typeface="Wingdings" charset="2"/>
              <a:buChar char=""/>
            </a:pPr>
            <a:r>
              <a:rPr lang="en-US" sz="4400" i="1" dirty="0" smtClean="0"/>
              <a:t> cure</a:t>
            </a:r>
          </a:p>
          <a:p>
            <a:pPr lvl="1">
              <a:lnSpc>
                <a:spcPct val="60000"/>
              </a:lnSpc>
              <a:buFont typeface="Wingdings" charset="2"/>
              <a:buChar char=""/>
            </a:pPr>
            <a:r>
              <a:rPr lang="en-US" sz="4400" dirty="0" smtClean="0"/>
              <a:t> </a:t>
            </a:r>
            <a:r>
              <a:rPr lang="en-US" sz="4400" i="1" dirty="0" smtClean="0"/>
              <a:t>prevent a disease</a:t>
            </a:r>
          </a:p>
          <a:p>
            <a:pPr marL="457200" lvl="1" indent="0">
              <a:lnSpc>
                <a:spcPct val="60000"/>
              </a:lnSpc>
              <a:buNone/>
            </a:pPr>
            <a:endParaRPr lang="en-US" sz="5700" i="1" dirty="0" smtClean="0"/>
          </a:p>
          <a:p>
            <a:pPr marL="82296" indent="0" algn="ctr">
              <a:lnSpc>
                <a:spcPct val="60000"/>
              </a:lnSpc>
              <a:buNone/>
            </a:pPr>
            <a:r>
              <a:rPr lang="en-US" b="1" dirty="0" smtClean="0">
                <a:solidFill>
                  <a:schemeClr val="accent2"/>
                </a:solidFill>
                <a:latin typeface="+mj-lt"/>
                <a:cs typeface="Oriya MN"/>
              </a:rPr>
              <a:t>FDA DOES NOT WANT CONSUMERS TO </a:t>
            </a:r>
          </a:p>
          <a:p>
            <a:pPr marL="82296" indent="0" algn="ctr">
              <a:lnSpc>
                <a:spcPct val="70000"/>
              </a:lnSpc>
              <a:buNone/>
            </a:pPr>
            <a:r>
              <a:rPr lang="en-US" b="1" dirty="0" smtClean="0">
                <a:solidFill>
                  <a:schemeClr val="accent2"/>
                </a:solidFill>
                <a:latin typeface="+mj-lt"/>
                <a:cs typeface="Oriya MN"/>
              </a:rPr>
              <a:t>DELAY SEEKING MEDICAL CARE</a:t>
            </a:r>
          </a:p>
        </p:txBody>
      </p:sp>
      <p:sp>
        <p:nvSpPr>
          <p:cNvPr id="6" name="TextBox 5"/>
          <p:cNvSpPr txBox="1"/>
          <p:nvPr/>
        </p:nvSpPr>
        <p:spPr>
          <a:xfrm>
            <a:off x="7239000" y="6070403"/>
            <a:ext cx="1284050" cy="369332"/>
          </a:xfrm>
          <a:prstGeom prst="rect">
            <a:avLst/>
          </a:prstGeom>
          <a:noFill/>
        </p:spPr>
        <p:txBody>
          <a:bodyPr wrap="none" rtlCol="0">
            <a:spAutoFit/>
          </a:bodyPr>
          <a:lstStyle/>
          <a:p>
            <a:r>
              <a:rPr lang="en-US" dirty="0" smtClean="0"/>
              <a:t>(FDA, 2014)</a:t>
            </a:r>
            <a:endParaRPr lang="en-US" dirty="0"/>
          </a:p>
        </p:txBody>
      </p:sp>
    </p:spTree>
    <p:extLst>
      <p:ext uri="{BB962C8B-B14F-4D97-AF65-F5344CB8AC3E}">
        <p14:creationId xmlns:p14="http://schemas.microsoft.com/office/powerpoint/2010/main" val="23442269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9568" y="402288"/>
            <a:ext cx="8697501" cy="739411"/>
          </a:xfrm>
        </p:spPr>
        <p:txBody>
          <a:bodyPr>
            <a:noAutofit/>
          </a:bodyPr>
          <a:lstStyle/>
          <a:p>
            <a:r>
              <a:rPr lang="en-US" sz="4000" b="1" dirty="0" smtClean="0"/>
              <a:t>All NHPs are </a:t>
            </a:r>
            <a:r>
              <a:rPr lang="en-US" sz="4000" b="1" i="1" dirty="0" smtClean="0">
                <a:solidFill>
                  <a:srgbClr val="FF0000"/>
                </a:solidFill>
              </a:rPr>
              <a:t>not</a:t>
            </a:r>
            <a:r>
              <a:rPr lang="en-US" sz="4000" b="1" dirty="0" smtClean="0"/>
              <a:t> created equal</a:t>
            </a:r>
            <a:endParaRPr lang="en-US" sz="4000" b="1" dirty="0"/>
          </a:p>
        </p:txBody>
      </p:sp>
      <p:sp>
        <p:nvSpPr>
          <p:cNvPr id="5" name="Content Placeholder 2"/>
          <p:cNvSpPr>
            <a:spLocks noGrp="1"/>
          </p:cNvSpPr>
          <p:nvPr>
            <p:ph idx="1"/>
          </p:nvPr>
        </p:nvSpPr>
        <p:spPr>
          <a:xfrm>
            <a:off x="419568" y="1854611"/>
            <a:ext cx="8209896" cy="4763121"/>
          </a:xfrm>
        </p:spPr>
        <p:txBody>
          <a:bodyPr>
            <a:normAutofit lnSpcReduction="10000"/>
          </a:bodyPr>
          <a:lstStyle/>
          <a:p>
            <a:pPr>
              <a:lnSpc>
                <a:spcPct val="80000"/>
              </a:lnSpc>
              <a:buFont typeface="Arial"/>
              <a:buChar char="•"/>
            </a:pPr>
            <a:r>
              <a:rPr lang="en-US" sz="4000" b="1" dirty="0" smtClean="0">
                <a:solidFill>
                  <a:srgbClr val="1F497D"/>
                </a:solidFill>
              </a:rPr>
              <a:t>Contamination</a:t>
            </a:r>
          </a:p>
          <a:p>
            <a:pPr marL="82296" indent="0">
              <a:lnSpc>
                <a:spcPct val="80000"/>
              </a:lnSpc>
              <a:buNone/>
            </a:pPr>
            <a:r>
              <a:rPr lang="en-US" sz="3600" dirty="0" smtClean="0"/>
              <a:t>  Unidentified herbs, pesticides, metals,</a:t>
            </a:r>
          </a:p>
          <a:p>
            <a:pPr marL="82296" indent="0">
              <a:lnSpc>
                <a:spcPct val="80000"/>
              </a:lnSpc>
              <a:buNone/>
            </a:pPr>
            <a:r>
              <a:rPr lang="en-US" sz="3600" dirty="0" smtClean="0"/>
              <a:t>  and prescription medicines</a:t>
            </a:r>
            <a:endParaRPr lang="en-US" sz="3600" dirty="0" smtClean="0">
              <a:solidFill>
                <a:srgbClr val="1F497D"/>
              </a:solidFill>
            </a:endParaRPr>
          </a:p>
          <a:p>
            <a:pPr>
              <a:lnSpc>
                <a:spcPct val="80000"/>
              </a:lnSpc>
              <a:buFont typeface="Arial"/>
              <a:buChar char="•"/>
            </a:pPr>
            <a:r>
              <a:rPr lang="en-US" sz="4000" b="1" dirty="0" smtClean="0">
                <a:solidFill>
                  <a:srgbClr val="1F497D"/>
                </a:solidFill>
              </a:rPr>
              <a:t>Serving Sizes</a:t>
            </a:r>
          </a:p>
          <a:p>
            <a:pPr marL="82296" indent="0">
              <a:lnSpc>
                <a:spcPct val="80000"/>
              </a:lnSpc>
              <a:buNone/>
            </a:pPr>
            <a:r>
              <a:rPr lang="en-US" sz="3600" dirty="0" smtClean="0"/>
              <a:t>  Absent, ambiguous, or exceed RDA’s</a:t>
            </a:r>
          </a:p>
          <a:p>
            <a:pPr>
              <a:lnSpc>
                <a:spcPct val="80000"/>
              </a:lnSpc>
              <a:buFont typeface="Arial"/>
              <a:buChar char="•"/>
            </a:pPr>
            <a:r>
              <a:rPr lang="en-US" sz="4000" b="1" dirty="0" smtClean="0">
                <a:solidFill>
                  <a:schemeClr val="tx2"/>
                </a:solidFill>
              </a:rPr>
              <a:t>Numerous Ingredients</a:t>
            </a:r>
          </a:p>
          <a:p>
            <a:pPr marL="82296" indent="0">
              <a:lnSpc>
                <a:spcPct val="80000"/>
              </a:lnSpc>
              <a:buNone/>
            </a:pPr>
            <a:r>
              <a:rPr lang="en-US" sz="3600" dirty="0" smtClean="0"/>
              <a:t>  Synergistic effects with herbs or Rx’s</a:t>
            </a:r>
          </a:p>
        </p:txBody>
      </p:sp>
      <p:sp>
        <p:nvSpPr>
          <p:cNvPr id="6" name="TextBox 5"/>
          <p:cNvSpPr txBox="1"/>
          <p:nvPr/>
        </p:nvSpPr>
        <p:spPr>
          <a:xfrm>
            <a:off x="4114800" y="6248400"/>
            <a:ext cx="4622104" cy="369332"/>
          </a:xfrm>
          <a:prstGeom prst="rect">
            <a:avLst/>
          </a:prstGeom>
          <a:noFill/>
        </p:spPr>
        <p:txBody>
          <a:bodyPr wrap="none" rtlCol="0">
            <a:spAutoFit/>
          </a:bodyPr>
          <a:lstStyle/>
          <a:p>
            <a:pPr marL="82296" indent="0">
              <a:buNone/>
            </a:pPr>
            <a:r>
              <a:rPr lang="en-US" dirty="0" smtClean="0"/>
              <a:t>(American Society of Health Pharmacists, 2004)</a:t>
            </a:r>
            <a:endParaRPr lang="en-US" dirty="0"/>
          </a:p>
        </p:txBody>
      </p:sp>
    </p:spTree>
    <p:extLst>
      <p:ext uri="{BB962C8B-B14F-4D97-AF65-F5344CB8AC3E}">
        <p14:creationId xmlns:p14="http://schemas.microsoft.com/office/powerpoint/2010/main" val="15253350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274320"/>
            <a:ext cx="9144000" cy="1143000"/>
          </a:xfrm>
        </p:spPr>
        <p:txBody>
          <a:bodyPr>
            <a:normAutofit/>
          </a:bodyPr>
          <a:lstStyle/>
          <a:p>
            <a:pPr algn="ctr"/>
            <a:r>
              <a:rPr lang="en-US" b="1" dirty="0" smtClean="0"/>
              <a:t>Third Party Product Evaluators</a:t>
            </a:r>
            <a:endParaRPr lang="en-US" b="1" dirty="0"/>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4876800" y="3124200"/>
            <a:ext cx="914400" cy="915412"/>
          </a:xfrm>
          <a:prstGeom prst="rect">
            <a:avLst/>
          </a:prstGeom>
          <a:noFill/>
          <a:ln>
            <a:noFill/>
          </a:ln>
        </p:spPr>
      </p:pic>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191000"/>
            <a:ext cx="794386" cy="838200"/>
          </a:xfrm>
          <a:prstGeom prst="rect">
            <a:avLst/>
          </a:prstGeom>
          <a:noFill/>
          <a:ln>
            <a:noFill/>
          </a:ln>
        </p:spPr>
      </p:pic>
      <p:pic>
        <p:nvPicPr>
          <p:cNvPr id="8" name="Picture 7"/>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828800"/>
            <a:ext cx="990600" cy="939800"/>
          </a:xfrm>
          <a:prstGeom prst="rect">
            <a:avLst/>
          </a:prstGeom>
          <a:noFill/>
          <a:ln>
            <a:noFill/>
          </a:ln>
        </p:spPr>
      </p:pic>
      <p:pic>
        <p:nvPicPr>
          <p:cNvPr id="9" name="Picture 8"/>
          <p:cNvPicPr>
            <a:picLocks noChangeAspect="1"/>
          </p:cNvPicPr>
          <p:nvPr/>
        </p:nvPicPr>
        <p:blipFill>
          <a:blip r:embed="rId5"/>
          <a:stretch>
            <a:fillRect/>
          </a:stretch>
        </p:blipFill>
        <p:spPr>
          <a:xfrm>
            <a:off x="7162800" y="5562600"/>
            <a:ext cx="972312" cy="972312"/>
          </a:xfrm>
          <a:prstGeom prst="rect">
            <a:avLst/>
          </a:prstGeom>
        </p:spPr>
      </p:pic>
      <p:sp>
        <p:nvSpPr>
          <p:cNvPr id="10" name="TextBox 9"/>
          <p:cNvSpPr txBox="1"/>
          <p:nvPr/>
        </p:nvSpPr>
        <p:spPr>
          <a:xfrm>
            <a:off x="304800" y="1295400"/>
            <a:ext cx="8039100" cy="5765680"/>
          </a:xfrm>
          <a:prstGeom prst="rect">
            <a:avLst/>
          </a:prstGeom>
          <a:noFill/>
        </p:spPr>
        <p:txBody>
          <a:bodyPr wrap="square" rtlCol="0">
            <a:spAutoFit/>
          </a:bodyPr>
          <a:lstStyle/>
          <a:p>
            <a:pPr>
              <a:lnSpc>
                <a:spcPct val="80000"/>
              </a:lnSpc>
            </a:pPr>
            <a:endParaRPr lang="en-US" sz="4000" dirty="0" smtClean="0"/>
          </a:p>
          <a:p>
            <a:pPr marL="285750" indent="-285750">
              <a:lnSpc>
                <a:spcPct val="80000"/>
              </a:lnSpc>
              <a:buFont typeface="Arial"/>
              <a:buChar char="•"/>
            </a:pPr>
            <a:r>
              <a:rPr lang="en-US" sz="4000" dirty="0" smtClean="0"/>
              <a:t>National Sanitation </a:t>
            </a:r>
          </a:p>
          <a:p>
            <a:pPr>
              <a:lnSpc>
                <a:spcPct val="80000"/>
              </a:lnSpc>
            </a:pPr>
            <a:r>
              <a:rPr lang="en-US" sz="4000" dirty="0"/>
              <a:t> </a:t>
            </a:r>
            <a:r>
              <a:rPr lang="en-US" sz="4000" dirty="0" smtClean="0"/>
              <a:t> Foundation</a:t>
            </a:r>
          </a:p>
          <a:p>
            <a:pPr>
              <a:lnSpc>
                <a:spcPct val="80000"/>
              </a:lnSpc>
            </a:pPr>
            <a:endParaRPr lang="en-US" sz="4000" dirty="0" smtClean="0"/>
          </a:p>
          <a:p>
            <a:pPr marL="285750" indent="-285750">
              <a:lnSpc>
                <a:spcPct val="80000"/>
              </a:lnSpc>
              <a:buFont typeface="Arial"/>
              <a:buChar char="•"/>
            </a:pPr>
            <a:r>
              <a:rPr lang="en-US" sz="4000" dirty="0" smtClean="0"/>
              <a:t>US Pharmacopeia</a:t>
            </a:r>
          </a:p>
          <a:p>
            <a:pPr>
              <a:lnSpc>
                <a:spcPct val="80000"/>
              </a:lnSpc>
            </a:pPr>
            <a:endParaRPr lang="en-US" sz="4000" dirty="0" smtClean="0"/>
          </a:p>
          <a:p>
            <a:pPr marL="285750" indent="-285750">
              <a:lnSpc>
                <a:spcPct val="80000"/>
              </a:lnSpc>
              <a:buFont typeface="Arial"/>
              <a:buChar char="•"/>
            </a:pPr>
            <a:r>
              <a:rPr lang="en-US" sz="4000" dirty="0"/>
              <a:t>Consumerlab.com</a:t>
            </a:r>
          </a:p>
          <a:p>
            <a:pPr>
              <a:lnSpc>
                <a:spcPct val="80000"/>
              </a:lnSpc>
            </a:pPr>
            <a:endParaRPr lang="en-US" sz="4000" dirty="0"/>
          </a:p>
          <a:p>
            <a:pPr marL="285750" indent="-285750">
              <a:lnSpc>
                <a:spcPct val="80000"/>
              </a:lnSpc>
              <a:buFont typeface="Arial"/>
              <a:buChar char="•"/>
            </a:pPr>
            <a:r>
              <a:rPr lang="en-US" sz="4000" dirty="0" smtClean="0"/>
              <a:t>Good Manufacturing Practice</a:t>
            </a:r>
          </a:p>
          <a:p>
            <a:pPr lvl="2">
              <a:lnSpc>
                <a:spcPct val="80000"/>
              </a:lnSpc>
            </a:pPr>
            <a:r>
              <a:rPr lang="en-US" sz="4000" dirty="0"/>
              <a:t>	</a:t>
            </a:r>
            <a:r>
              <a:rPr lang="en-US" sz="4000" i="1" dirty="0" smtClean="0"/>
              <a:t>Certification</a:t>
            </a:r>
            <a:endParaRPr lang="en-US" sz="4000" i="1" dirty="0"/>
          </a:p>
          <a:p>
            <a:pPr marL="285750" indent="-285750">
              <a:lnSpc>
                <a:spcPct val="80000"/>
              </a:lnSpc>
              <a:buFont typeface="Arial"/>
              <a:buChar char="•"/>
            </a:pPr>
            <a:endParaRPr lang="en-US" sz="4000" dirty="0" smtClean="0"/>
          </a:p>
          <a:p>
            <a:endParaRPr lang="en-US" sz="2000" dirty="0"/>
          </a:p>
        </p:txBody>
      </p:sp>
    </p:spTree>
    <p:extLst>
      <p:ext uri="{BB962C8B-B14F-4D97-AF65-F5344CB8AC3E}">
        <p14:creationId xmlns:p14="http://schemas.microsoft.com/office/powerpoint/2010/main" val="24485475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5101" y="179694"/>
            <a:ext cx="8826500" cy="6538605"/>
          </a:xfrm>
          <a:prstGeom prst="rect">
            <a:avLst/>
          </a:prstGeom>
        </p:spPr>
      </p:pic>
    </p:spTree>
    <p:extLst>
      <p:ext uri="{BB962C8B-B14F-4D97-AF65-F5344CB8AC3E}">
        <p14:creationId xmlns:p14="http://schemas.microsoft.com/office/powerpoint/2010/main" val="5304270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 y="162876"/>
            <a:ext cx="8813800" cy="6720523"/>
          </a:xfrm>
          <a:prstGeom prst="rect">
            <a:avLst/>
          </a:prstGeom>
        </p:spPr>
      </p:pic>
    </p:spTree>
    <p:extLst>
      <p:ext uri="{BB962C8B-B14F-4D97-AF65-F5344CB8AC3E}">
        <p14:creationId xmlns:p14="http://schemas.microsoft.com/office/powerpoint/2010/main" val="9316310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0500" y="87715"/>
            <a:ext cx="8775699" cy="6567086"/>
          </a:xfrm>
          <a:prstGeom prst="rect">
            <a:avLst/>
          </a:prstGeom>
        </p:spPr>
      </p:pic>
    </p:spTree>
    <p:extLst>
      <p:ext uri="{BB962C8B-B14F-4D97-AF65-F5344CB8AC3E}">
        <p14:creationId xmlns:p14="http://schemas.microsoft.com/office/powerpoint/2010/main" val="5020651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2425" y="148226"/>
            <a:ext cx="8833775" cy="6531974"/>
          </a:xfrm>
          <a:prstGeom prst="rect">
            <a:avLst/>
          </a:prstGeom>
        </p:spPr>
      </p:pic>
    </p:spTree>
    <p:extLst>
      <p:ext uri="{BB962C8B-B14F-4D97-AF65-F5344CB8AC3E}">
        <p14:creationId xmlns:p14="http://schemas.microsoft.com/office/powerpoint/2010/main" val="15193085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5758" y="1081596"/>
            <a:ext cx="8570874" cy="923330"/>
          </a:xfrm>
          <a:prstGeom prst="rect">
            <a:avLst/>
          </a:prstGeom>
        </p:spPr>
        <p:txBody>
          <a:bodyPr wrap="square">
            <a:spAutoFit/>
          </a:bodyPr>
          <a:lstStyle/>
          <a:p>
            <a:pPr hangingPunct="0"/>
            <a:r>
              <a:rPr lang="en-US" dirty="0"/>
              <a:t>American Society of Health-System Pharmacists. (2004). ASHP statement on the use of dietary supplements.</a:t>
            </a:r>
            <a:r>
              <a:rPr lang="en-US" i="1" dirty="0"/>
              <a:t> Medication Therapy and Patient Care: Specific Practice Areas-Statements, </a:t>
            </a:r>
            <a:r>
              <a:rPr lang="en-US" dirty="0"/>
              <a:t>, 311-315. </a:t>
            </a:r>
          </a:p>
        </p:txBody>
      </p:sp>
      <p:sp>
        <p:nvSpPr>
          <p:cNvPr id="5" name="TextBox 4"/>
          <p:cNvSpPr txBox="1"/>
          <p:nvPr/>
        </p:nvSpPr>
        <p:spPr>
          <a:xfrm>
            <a:off x="305758" y="418613"/>
            <a:ext cx="8020368" cy="646331"/>
          </a:xfrm>
          <a:prstGeom prst="rect">
            <a:avLst/>
          </a:prstGeom>
          <a:noFill/>
        </p:spPr>
        <p:txBody>
          <a:bodyPr wrap="square" rtlCol="0">
            <a:spAutoFit/>
          </a:bodyPr>
          <a:lstStyle/>
          <a:p>
            <a:r>
              <a:rPr lang="en-US" dirty="0" smtClean="0"/>
              <a:t>American Psychological Association, 2016. That gut feeling. Retrieved from http</a:t>
            </a:r>
            <a:r>
              <a:rPr lang="en-US" dirty="0"/>
              <a:t>://</a:t>
            </a:r>
            <a:r>
              <a:rPr lang="en-US" dirty="0" err="1"/>
              <a:t>www.apa.org</a:t>
            </a:r>
            <a:r>
              <a:rPr lang="en-US" dirty="0"/>
              <a:t>/monitor/2012/09/gut-</a:t>
            </a:r>
            <a:r>
              <a:rPr lang="en-US" dirty="0" err="1"/>
              <a:t>feeling.aspx</a:t>
            </a:r>
            <a:endParaRPr lang="en-US" dirty="0"/>
          </a:p>
        </p:txBody>
      </p:sp>
      <p:sp>
        <p:nvSpPr>
          <p:cNvPr id="6" name="TextBox 5"/>
          <p:cNvSpPr txBox="1"/>
          <p:nvPr/>
        </p:nvSpPr>
        <p:spPr>
          <a:xfrm>
            <a:off x="312325" y="1911347"/>
            <a:ext cx="8564307" cy="923330"/>
          </a:xfrm>
          <a:prstGeom prst="rect">
            <a:avLst/>
          </a:prstGeom>
          <a:noFill/>
        </p:spPr>
        <p:txBody>
          <a:bodyPr wrap="square" rtlCol="0">
            <a:spAutoFit/>
          </a:bodyPr>
          <a:lstStyle/>
          <a:p>
            <a:r>
              <a:rPr lang="en-US" dirty="0" smtClean="0"/>
              <a:t>Barrett, E., </a:t>
            </a:r>
            <a:r>
              <a:rPr lang="en-US" dirty="0" err="1" smtClean="0"/>
              <a:t>McBurney</a:t>
            </a:r>
            <a:r>
              <a:rPr lang="en-US" dirty="0" smtClean="0"/>
              <a:t>, M., &amp; </a:t>
            </a:r>
            <a:r>
              <a:rPr lang="en-US" dirty="0" err="1" smtClean="0"/>
              <a:t>Ciappio</a:t>
            </a:r>
            <a:r>
              <a:rPr lang="en-US" dirty="0" smtClean="0"/>
              <a:t>, E. (2014). Fatty </a:t>
            </a:r>
            <a:r>
              <a:rPr lang="en-US" dirty="0"/>
              <a:t>Acid Supplementation as a Potential</a:t>
            </a:r>
          </a:p>
          <a:p>
            <a:r>
              <a:rPr lang="en-US" dirty="0"/>
              <a:t>Therapeutic Aid for the Recovery from Mild</a:t>
            </a:r>
          </a:p>
          <a:p>
            <a:r>
              <a:rPr lang="en-US" dirty="0"/>
              <a:t>Traumatic Brain Injury/</a:t>
            </a:r>
            <a:r>
              <a:rPr lang="en-US" dirty="0" smtClean="0"/>
              <a:t>Concussion. </a:t>
            </a:r>
            <a:r>
              <a:rPr lang="en-US" dirty="0"/>
              <a:t>Adv. </a:t>
            </a:r>
            <a:r>
              <a:rPr lang="en-US" dirty="0" err="1"/>
              <a:t>Nutr</a:t>
            </a:r>
            <a:r>
              <a:rPr lang="en-US" dirty="0"/>
              <a:t>. 5: 268–277, </a:t>
            </a:r>
            <a:r>
              <a:rPr lang="en-US" dirty="0" smtClean="0"/>
              <a:t>doi</a:t>
            </a:r>
            <a:r>
              <a:rPr lang="en-US" dirty="0"/>
              <a:t>:10.3945/an.113.005280 </a:t>
            </a:r>
          </a:p>
        </p:txBody>
      </p:sp>
      <p:sp>
        <p:nvSpPr>
          <p:cNvPr id="7" name="TextBox 6"/>
          <p:cNvSpPr txBox="1"/>
          <p:nvPr/>
        </p:nvSpPr>
        <p:spPr>
          <a:xfrm>
            <a:off x="312326" y="2834677"/>
            <a:ext cx="8358670" cy="1200329"/>
          </a:xfrm>
          <a:prstGeom prst="rect">
            <a:avLst/>
          </a:prstGeom>
          <a:noFill/>
        </p:spPr>
        <p:txBody>
          <a:bodyPr wrap="square" rtlCol="0">
            <a:spAutoFit/>
          </a:bodyPr>
          <a:lstStyle/>
          <a:p>
            <a:r>
              <a:rPr lang="en-US" dirty="0"/>
              <a:t>Barrett, J. R., Tracy, D. K., &amp; </a:t>
            </a:r>
            <a:r>
              <a:rPr lang="en-US" dirty="0" err="1"/>
              <a:t>Giaroli</a:t>
            </a:r>
            <a:r>
              <a:rPr lang="en-US" dirty="0"/>
              <a:t>, G. (2013). To sleep or not to sleep: A systematic review of the literature of pharmacological treatments of insomnia in children and adolescents with attention-deficit/hyperactivity disorder.</a:t>
            </a:r>
            <a:r>
              <a:rPr lang="en-US" i="1" dirty="0"/>
              <a:t> Journal of Child and Adolescent Psychopharmacology, 23</a:t>
            </a:r>
            <a:r>
              <a:rPr lang="en-US" dirty="0"/>
              <a:t>(10), 640-647. doi:10.1089/cap.2013.0059 [</a:t>
            </a:r>
            <a:r>
              <a:rPr lang="en-US" dirty="0" err="1"/>
              <a:t>doi</a:t>
            </a:r>
            <a:r>
              <a:rPr lang="en-US" dirty="0"/>
              <a:t>] </a:t>
            </a:r>
          </a:p>
        </p:txBody>
      </p:sp>
      <p:sp>
        <p:nvSpPr>
          <p:cNvPr id="8" name="Rectangle 7"/>
          <p:cNvSpPr/>
          <p:nvPr/>
        </p:nvSpPr>
        <p:spPr>
          <a:xfrm>
            <a:off x="305758" y="3928059"/>
            <a:ext cx="8127999" cy="923330"/>
          </a:xfrm>
          <a:prstGeom prst="rect">
            <a:avLst/>
          </a:prstGeom>
        </p:spPr>
        <p:txBody>
          <a:bodyPr wrap="square">
            <a:spAutoFit/>
          </a:bodyPr>
          <a:lstStyle/>
          <a:p>
            <a:r>
              <a:rPr lang="en-US" dirty="0" err="1"/>
              <a:t>Beaudin</a:t>
            </a:r>
            <a:r>
              <a:rPr lang="en-US" dirty="0"/>
              <a:t>, A. &amp; Stover, P. (2007). </a:t>
            </a:r>
            <a:r>
              <a:rPr lang="en-US" dirty="0" err="1"/>
              <a:t>Folate</a:t>
            </a:r>
            <a:r>
              <a:rPr lang="en-US" dirty="0"/>
              <a:t>-Mediated One-Carbon Metabolism and Neural Tube Defects: Balancing Genome Synthesis and Gene Expression. Birth Defects Research (Part C) 81:183–203 </a:t>
            </a:r>
          </a:p>
        </p:txBody>
      </p:sp>
      <p:sp>
        <p:nvSpPr>
          <p:cNvPr id="9" name="Rectangle 8"/>
          <p:cNvSpPr/>
          <p:nvPr/>
        </p:nvSpPr>
        <p:spPr>
          <a:xfrm>
            <a:off x="305758" y="4851389"/>
            <a:ext cx="8527117" cy="923330"/>
          </a:xfrm>
          <a:prstGeom prst="rect">
            <a:avLst/>
          </a:prstGeom>
        </p:spPr>
        <p:txBody>
          <a:bodyPr wrap="square">
            <a:spAutoFit/>
          </a:bodyPr>
          <a:lstStyle/>
          <a:p>
            <a:r>
              <a:rPr lang="en-US" dirty="0"/>
              <a:t>Cheng, G. (2011). Mitochondria in traumatic brain injury and mitochondrial-targeted </a:t>
            </a:r>
            <a:r>
              <a:rPr lang="en-US" dirty="0" err="1"/>
              <a:t>multipotential</a:t>
            </a:r>
            <a:r>
              <a:rPr lang="en-US" dirty="0"/>
              <a:t> therapeutic strategies. British Journal of Pharmacology. DOI:10.1111/j.1476-5381.2012.02025</a:t>
            </a:r>
          </a:p>
        </p:txBody>
      </p:sp>
      <p:sp>
        <p:nvSpPr>
          <p:cNvPr id="10" name="TextBox 9"/>
          <p:cNvSpPr txBox="1"/>
          <p:nvPr/>
        </p:nvSpPr>
        <p:spPr>
          <a:xfrm>
            <a:off x="312326" y="5774719"/>
            <a:ext cx="8526756" cy="646331"/>
          </a:xfrm>
          <a:prstGeom prst="rect">
            <a:avLst/>
          </a:prstGeom>
          <a:noFill/>
        </p:spPr>
        <p:txBody>
          <a:bodyPr wrap="none" rtlCol="0">
            <a:spAutoFit/>
          </a:bodyPr>
          <a:lstStyle/>
          <a:p>
            <a:r>
              <a:rPr lang="en-US" dirty="0" smtClean="0"/>
              <a:t>Cools, R. (2008). Role </a:t>
            </a:r>
            <a:r>
              <a:rPr lang="en-US" dirty="0"/>
              <a:t>of Dopamine in the Motivational and Cognitive Control of Behavior</a:t>
            </a:r>
          </a:p>
          <a:p>
            <a:r>
              <a:rPr lang="en-US" dirty="0" smtClean="0"/>
              <a:t>Neuroscientist 14: 381</a:t>
            </a:r>
            <a:r>
              <a:rPr lang="en-US" dirty="0"/>
              <a:t>-395</a:t>
            </a:r>
          </a:p>
        </p:txBody>
      </p:sp>
    </p:spTree>
    <p:extLst>
      <p:ext uri="{BB962C8B-B14F-4D97-AF65-F5344CB8AC3E}">
        <p14:creationId xmlns:p14="http://schemas.microsoft.com/office/powerpoint/2010/main" val="9365492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4695" y="2296992"/>
            <a:ext cx="8692480" cy="923330"/>
          </a:xfrm>
          <a:prstGeom prst="rect">
            <a:avLst/>
          </a:prstGeom>
          <a:noFill/>
        </p:spPr>
        <p:txBody>
          <a:bodyPr wrap="square" rtlCol="0">
            <a:spAutoFit/>
          </a:bodyPr>
          <a:lstStyle/>
          <a:p>
            <a:r>
              <a:rPr lang="en-US" dirty="0"/>
              <a:t>Frank, M. J., &amp; Fossella, J. A. (2011). </a:t>
            </a:r>
            <a:r>
              <a:rPr lang="en-US" dirty="0" err="1"/>
              <a:t>Neurogenetics</a:t>
            </a:r>
            <a:r>
              <a:rPr lang="en-US" dirty="0"/>
              <a:t> and Pharmacology of Learning, Motivation, and Cognition. </a:t>
            </a:r>
            <a:r>
              <a:rPr lang="en-US" dirty="0" err="1"/>
              <a:t>Neuropsychopharmacology</a:t>
            </a:r>
            <a:r>
              <a:rPr lang="en-US" dirty="0"/>
              <a:t>, 36(1), 133–152. http://</a:t>
            </a:r>
            <a:r>
              <a:rPr lang="en-US" dirty="0" err="1"/>
              <a:t>doi.org</a:t>
            </a:r>
            <a:r>
              <a:rPr lang="en-US" dirty="0"/>
              <a:t>/10.1038/npp.2010.96</a:t>
            </a:r>
          </a:p>
        </p:txBody>
      </p:sp>
      <p:sp>
        <p:nvSpPr>
          <p:cNvPr id="4" name="Rectangle 3"/>
          <p:cNvSpPr/>
          <p:nvPr/>
        </p:nvSpPr>
        <p:spPr>
          <a:xfrm>
            <a:off x="244695" y="272568"/>
            <a:ext cx="8330668" cy="923330"/>
          </a:xfrm>
          <a:prstGeom prst="rect">
            <a:avLst/>
          </a:prstGeom>
        </p:spPr>
        <p:txBody>
          <a:bodyPr wrap="square">
            <a:spAutoFit/>
          </a:bodyPr>
          <a:lstStyle/>
          <a:p>
            <a:r>
              <a:rPr lang="en-US" dirty="0"/>
              <a:t>Cools, R., &amp; </a:t>
            </a:r>
            <a:r>
              <a:rPr lang="en-US" dirty="0" err="1"/>
              <a:t>D’Esposito</a:t>
            </a:r>
            <a:r>
              <a:rPr lang="en-US" dirty="0"/>
              <a:t>, M. (2011). Inverted-U shaped dopamine actions on human working memory and cognitive control. Biological Psychiatry, 69(12), e113–e125. http://</a:t>
            </a:r>
            <a:r>
              <a:rPr lang="en-US" dirty="0" err="1"/>
              <a:t>doi.org</a:t>
            </a:r>
            <a:r>
              <a:rPr lang="en-US" dirty="0"/>
              <a:t>/10.1016/j.biopsych.2011.03.028</a:t>
            </a:r>
          </a:p>
        </p:txBody>
      </p:sp>
      <p:sp>
        <p:nvSpPr>
          <p:cNvPr id="7" name="TextBox 6"/>
          <p:cNvSpPr txBox="1"/>
          <p:nvPr/>
        </p:nvSpPr>
        <p:spPr>
          <a:xfrm>
            <a:off x="244695" y="3106053"/>
            <a:ext cx="8692480" cy="923330"/>
          </a:xfrm>
          <a:prstGeom prst="rect">
            <a:avLst/>
          </a:prstGeom>
          <a:noFill/>
        </p:spPr>
        <p:txBody>
          <a:bodyPr wrap="square" rtlCol="0">
            <a:spAutoFit/>
          </a:bodyPr>
          <a:lstStyle/>
          <a:p>
            <a:r>
              <a:rPr lang="fi-FI" dirty="0" smtClean="0"/>
              <a:t>Gilbody, S., Lewis, S., &amp; </a:t>
            </a:r>
            <a:r>
              <a:rPr lang="fi-FI" dirty="0" err="1" smtClean="0"/>
              <a:t>Lightfoot</a:t>
            </a:r>
            <a:r>
              <a:rPr lang="fi-FI" dirty="0" smtClean="0"/>
              <a:t>, T. (2006). </a:t>
            </a:r>
            <a:r>
              <a:rPr lang="fi-FI" dirty="0" err="1"/>
              <a:t>Methylenetetrahydrofolate</a:t>
            </a:r>
            <a:r>
              <a:rPr lang="fi-FI" dirty="0"/>
              <a:t> </a:t>
            </a:r>
            <a:r>
              <a:rPr lang="fi-FI" dirty="0" err="1"/>
              <a:t>reductase</a:t>
            </a:r>
            <a:r>
              <a:rPr lang="fi-FI" dirty="0"/>
              <a:t> (MTHFR) </a:t>
            </a:r>
            <a:r>
              <a:rPr lang="fi-FI" dirty="0" err="1"/>
              <a:t>genetic</a:t>
            </a:r>
            <a:r>
              <a:rPr lang="fi-FI" dirty="0"/>
              <a:t> </a:t>
            </a:r>
            <a:r>
              <a:rPr lang="fi-FI" dirty="0" err="1"/>
              <a:t>polymorphisms</a:t>
            </a:r>
            <a:r>
              <a:rPr lang="fi-FI" dirty="0"/>
              <a:t> and </a:t>
            </a:r>
            <a:r>
              <a:rPr lang="fi-FI" dirty="0" err="1"/>
              <a:t>psychiatric</a:t>
            </a:r>
            <a:r>
              <a:rPr lang="fi-FI" dirty="0"/>
              <a:t> </a:t>
            </a:r>
            <a:r>
              <a:rPr lang="fi-FI" dirty="0" err="1"/>
              <a:t>disorders</a:t>
            </a:r>
            <a:r>
              <a:rPr lang="fi-FI" dirty="0"/>
              <a:t>: a </a:t>
            </a:r>
            <a:r>
              <a:rPr lang="fi-FI" dirty="0" err="1"/>
              <a:t>HuGE</a:t>
            </a:r>
            <a:r>
              <a:rPr lang="fi-FI" dirty="0"/>
              <a:t> </a:t>
            </a:r>
            <a:r>
              <a:rPr lang="fi-FI" dirty="0" err="1"/>
              <a:t>review</a:t>
            </a:r>
            <a:r>
              <a:rPr lang="fi-FI" dirty="0"/>
              <a:t> </a:t>
            </a:r>
          </a:p>
          <a:p>
            <a:r>
              <a:rPr lang="fi-FI" dirty="0" smtClean="0"/>
              <a:t>Am</a:t>
            </a:r>
            <a:r>
              <a:rPr lang="fi-FI" dirty="0"/>
              <a:t>. J. </a:t>
            </a:r>
            <a:r>
              <a:rPr lang="fi-FI" dirty="0" err="1"/>
              <a:t>Epidemiol</a:t>
            </a:r>
            <a:r>
              <a:rPr lang="fi-FI" dirty="0"/>
              <a:t>. (2007) 165 (1): 1-13</a:t>
            </a:r>
            <a:endParaRPr lang="en-US" dirty="0"/>
          </a:p>
        </p:txBody>
      </p:sp>
      <p:sp>
        <p:nvSpPr>
          <p:cNvPr id="8" name="Rectangle 7"/>
          <p:cNvSpPr/>
          <p:nvPr/>
        </p:nvSpPr>
        <p:spPr>
          <a:xfrm>
            <a:off x="244695" y="1176240"/>
            <a:ext cx="8394690" cy="646331"/>
          </a:xfrm>
          <a:prstGeom prst="rect">
            <a:avLst/>
          </a:prstGeom>
        </p:spPr>
        <p:txBody>
          <a:bodyPr wrap="square">
            <a:spAutoFit/>
          </a:bodyPr>
          <a:lstStyle/>
          <a:p>
            <a:r>
              <a:rPr lang="en-US" dirty="0"/>
              <a:t>Endres, M. et. al, (2004). Folate Deficiency Increases </a:t>
            </a:r>
            <a:r>
              <a:rPr lang="en-US" dirty="0" err="1"/>
              <a:t>Postischemic</a:t>
            </a:r>
            <a:r>
              <a:rPr lang="en-US" dirty="0"/>
              <a:t> Brain </a:t>
            </a:r>
            <a:r>
              <a:rPr lang="en-US" dirty="0" smtClean="0"/>
              <a:t>Injury Stroke</a:t>
            </a:r>
            <a:r>
              <a:rPr lang="en-US" dirty="0"/>
              <a:t>. 2005;36:321-325.</a:t>
            </a:r>
          </a:p>
        </p:txBody>
      </p:sp>
      <p:sp>
        <p:nvSpPr>
          <p:cNvPr id="9" name="Rectangle 8"/>
          <p:cNvSpPr/>
          <p:nvPr/>
        </p:nvSpPr>
        <p:spPr>
          <a:xfrm>
            <a:off x="244695" y="1713066"/>
            <a:ext cx="8127999" cy="646331"/>
          </a:xfrm>
          <a:prstGeom prst="rect">
            <a:avLst/>
          </a:prstGeom>
        </p:spPr>
        <p:txBody>
          <a:bodyPr wrap="square">
            <a:spAutoFit/>
          </a:bodyPr>
          <a:lstStyle/>
          <a:p>
            <a:r>
              <a:rPr lang="en-US" dirty="0" err="1"/>
              <a:t>Frabricant</a:t>
            </a:r>
            <a:r>
              <a:rPr lang="en-US" dirty="0"/>
              <a:t>, D. (2013). In Office of Dietary Supplement Practicum (Ed.), </a:t>
            </a:r>
            <a:r>
              <a:rPr lang="en-US" i="1" dirty="0"/>
              <a:t>What the FDA </a:t>
            </a:r>
            <a:r>
              <a:rPr lang="en-US" i="1" dirty="0" smtClean="0"/>
              <a:t>does</a:t>
            </a:r>
            <a:r>
              <a:rPr lang="en-US" dirty="0"/>
              <a:t> Oral Presentation</a:t>
            </a:r>
          </a:p>
        </p:txBody>
      </p:sp>
      <p:sp>
        <p:nvSpPr>
          <p:cNvPr id="10" name="Rectangle 9"/>
          <p:cNvSpPr/>
          <p:nvPr/>
        </p:nvSpPr>
        <p:spPr>
          <a:xfrm>
            <a:off x="308717" y="3914976"/>
            <a:ext cx="8628458" cy="1200329"/>
          </a:xfrm>
          <a:prstGeom prst="rect">
            <a:avLst/>
          </a:prstGeom>
        </p:spPr>
        <p:txBody>
          <a:bodyPr wrap="square">
            <a:spAutoFit/>
          </a:bodyPr>
          <a:lstStyle/>
          <a:p>
            <a:r>
              <a:rPr lang="en-US" dirty="0"/>
              <a:t>Institute of Medicine (US) Committee on Nutrition, Trauma, and the Brain; Erdman J, </a:t>
            </a:r>
            <a:r>
              <a:rPr lang="en-US" dirty="0" err="1"/>
              <a:t>Oria</a:t>
            </a:r>
            <a:r>
              <a:rPr lang="en-US" dirty="0"/>
              <a:t> M, Pillsbury L, editors. Nutrition and Traumatic Brain Injury: Improving Acute and </a:t>
            </a:r>
            <a:r>
              <a:rPr lang="en-US" dirty="0" err="1"/>
              <a:t>Subacute</a:t>
            </a:r>
            <a:r>
              <a:rPr lang="en-US" dirty="0"/>
              <a:t> Health Outcomes in Military Personnel.</a:t>
            </a:r>
          </a:p>
          <a:p>
            <a:r>
              <a:rPr lang="en-US" dirty="0"/>
              <a:t>Washington (DC): </a:t>
            </a:r>
            <a:r>
              <a:rPr lang="en-US" u="sng" dirty="0">
                <a:hlinkClick r:id="rId2"/>
              </a:rPr>
              <a:t>National Academies Press (US)</a:t>
            </a:r>
            <a:r>
              <a:rPr lang="en-US" dirty="0"/>
              <a:t>; 2011.</a:t>
            </a:r>
          </a:p>
        </p:txBody>
      </p:sp>
      <p:sp>
        <p:nvSpPr>
          <p:cNvPr id="11" name="Rectangle 10"/>
          <p:cNvSpPr/>
          <p:nvPr/>
        </p:nvSpPr>
        <p:spPr>
          <a:xfrm>
            <a:off x="308717" y="4994989"/>
            <a:ext cx="8628458" cy="923330"/>
          </a:xfrm>
          <a:prstGeom prst="rect">
            <a:avLst/>
          </a:prstGeom>
        </p:spPr>
        <p:txBody>
          <a:bodyPr wrap="square">
            <a:spAutoFit/>
          </a:bodyPr>
          <a:lstStyle/>
          <a:p>
            <a:r>
              <a:rPr lang="en-US" dirty="0" err="1"/>
              <a:t>Laskowitz</a:t>
            </a:r>
            <a:r>
              <a:rPr lang="en-US" dirty="0"/>
              <a:t> D &amp; Grant G, (2016). Genetic Influences in Traumatic Brain Injury</a:t>
            </a:r>
          </a:p>
          <a:p>
            <a:r>
              <a:rPr lang="en-US" dirty="0"/>
              <a:t>Translational Research in Traumatic Brain Injury. Boca Raton (FL): CRC Press/Taylor and Francis Group; Chapter 9.</a:t>
            </a:r>
          </a:p>
        </p:txBody>
      </p:sp>
      <p:sp>
        <p:nvSpPr>
          <p:cNvPr id="12" name="TextBox 11"/>
          <p:cNvSpPr txBox="1"/>
          <p:nvPr/>
        </p:nvSpPr>
        <p:spPr>
          <a:xfrm>
            <a:off x="244695" y="5918319"/>
            <a:ext cx="8692480" cy="830997"/>
          </a:xfrm>
          <a:prstGeom prst="rect">
            <a:avLst/>
          </a:prstGeom>
          <a:noFill/>
        </p:spPr>
        <p:txBody>
          <a:bodyPr wrap="square" rtlCol="0">
            <a:spAutoFit/>
          </a:bodyPr>
          <a:lstStyle/>
          <a:p>
            <a:r>
              <a:rPr lang="en-US" sz="2400" baseline="30000" dirty="0"/>
              <a:t>Loffler S, </a:t>
            </a:r>
            <a:r>
              <a:rPr lang="en-US" sz="2400" baseline="30000" dirty="0" err="1"/>
              <a:t>Gasca</a:t>
            </a:r>
            <a:r>
              <a:rPr lang="en-US" sz="2400" baseline="30000" dirty="0"/>
              <a:t> F, Richter L, </a:t>
            </a:r>
            <a:r>
              <a:rPr lang="en-US" sz="2400" baseline="30000" dirty="0" err="1"/>
              <a:t>Leipscher</a:t>
            </a:r>
            <a:r>
              <a:rPr lang="en-US" sz="2400" baseline="30000" dirty="0"/>
              <a:t> U, </a:t>
            </a:r>
            <a:r>
              <a:rPr lang="en-US" sz="2400" baseline="30000" dirty="0" err="1"/>
              <a:t>Trillenberg</a:t>
            </a:r>
            <a:r>
              <a:rPr lang="en-US" sz="2400" baseline="30000" dirty="0"/>
              <a:t> P, Moser A. The effect of repetitive </a:t>
            </a:r>
            <a:r>
              <a:rPr lang="en-US" sz="2400" baseline="30000" dirty="0" err="1"/>
              <a:t>transcranial</a:t>
            </a:r>
            <a:r>
              <a:rPr lang="en-US" sz="2400" baseline="30000" dirty="0"/>
              <a:t> magnetic stimulation on monoamine outflow in the nucleus </a:t>
            </a:r>
            <a:r>
              <a:rPr lang="en-US" sz="2400" baseline="30000" dirty="0" err="1"/>
              <a:t>accumbens</a:t>
            </a:r>
            <a:r>
              <a:rPr lang="en-US" sz="2400" baseline="30000" dirty="0"/>
              <a:t> shell in freely moving rats. </a:t>
            </a:r>
            <a:r>
              <a:rPr lang="en-US" sz="2400" i="1" baseline="30000" dirty="0"/>
              <a:t>Neuropharmacology. </a:t>
            </a:r>
            <a:r>
              <a:rPr lang="en-US" sz="2400" baseline="30000" dirty="0"/>
              <a:t>Oct 2012;63(5):898-904.</a:t>
            </a:r>
            <a:endParaRPr lang="en-US" sz="2400" dirty="0"/>
          </a:p>
        </p:txBody>
      </p:sp>
    </p:spTree>
    <p:extLst>
      <p:ext uri="{BB962C8B-B14F-4D97-AF65-F5344CB8AC3E}">
        <p14:creationId xmlns:p14="http://schemas.microsoft.com/office/powerpoint/2010/main" val="40304091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7263" y="262372"/>
            <a:ext cx="8729579" cy="1200329"/>
          </a:xfrm>
          <a:prstGeom prst="rect">
            <a:avLst/>
          </a:prstGeom>
          <a:noFill/>
        </p:spPr>
        <p:txBody>
          <a:bodyPr wrap="square" rtlCol="0">
            <a:spAutoFit/>
          </a:bodyPr>
          <a:lstStyle/>
          <a:p>
            <a:r>
              <a:rPr lang="en-US" dirty="0"/>
              <a:t>McClain, C.J., </a:t>
            </a:r>
            <a:r>
              <a:rPr lang="en-US" dirty="0" err="1"/>
              <a:t>Twyman</a:t>
            </a:r>
            <a:r>
              <a:rPr lang="en-US" dirty="0"/>
              <a:t>, D.L., </a:t>
            </a:r>
            <a:r>
              <a:rPr lang="en-US" dirty="0" err="1"/>
              <a:t>Ott</a:t>
            </a:r>
            <a:r>
              <a:rPr lang="en-US" dirty="0"/>
              <a:t>, L.G., Rapp, R.P., </a:t>
            </a:r>
            <a:r>
              <a:rPr lang="en-US" dirty="0" err="1"/>
              <a:t>Tibbs</a:t>
            </a:r>
            <a:r>
              <a:rPr lang="en-US" dirty="0"/>
              <a:t>, P.A.,</a:t>
            </a:r>
          </a:p>
          <a:p>
            <a:r>
              <a:rPr lang="en-US" dirty="0"/>
              <a:t>Norton, J.A., </a:t>
            </a:r>
            <a:r>
              <a:rPr lang="en-US" dirty="0" err="1"/>
              <a:t>Kasarskis</a:t>
            </a:r>
            <a:r>
              <a:rPr lang="en-US" dirty="0"/>
              <a:t>, E.J., Dempsey, R.J., and Young, B. (1986).</a:t>
            </a:r>
          </a:p>
          <a:p>
            <a:r>
              <a:rPr lang="en-US" dirty="0"/>
              <a:t>Serum and urine zinc response in head-injured patients. J. </a:t>
            </a:r>
            <a:r>
              <a:rPr lang="en-US" dirty="0" err="1"/>
              <a:t>Neurosurg</a:t>
            </a:r>
            <a:r>
              <a:rPr lang="en-US" dirty="0"/>
              <a:t>.</a:t>
            </a:r>
          </a:p>
          <a:p>
            <a:r>
              <a:rPr lang="en-US" dirty="0"/>
              <a:t>64, 224–230.</a:t>
            </a:r>
          </a:p>
        </p:txBody>
      </p:sp>
      <p:sp>
        <p:nvSpPr>
          <p:cNvPr id="9" name="TextBox 8"/>
          <p:cNvSpPr txBox="1"/>
          <p:nvPr/>
        </p:nvSpPr>
        <p:spPr>
          <a:xfrm>
            <a:off x="227263" y="2579313"/>
            <a:ext cx="8251290" cy="646331"/>
          </a:xfrm>
          <a:prstGeom prst="rect">
            <a:avLst/>
          </a:prstGeom>
          <a:noFill/>
        </p:spPr>
        <p:txBody>
          <a:bodyPr wrap="none" rtlCol="0">
            <a:spAutoFit/>
          </a:bodyPr>
          <a:lstStyle/>
          <a:p>
            <a:r>
              <a:rPr lang="en-US" dirty="0"/>
              <a:t>Sheldrick, A.J. et </a:t>
            </a:r>
            <a:r>
              <a:rPr lang="en-US" dirty="0" smtClean="0"/>
              <a:t>al. Effect </a:t>
            </a:r>
            <a:r>
              <a:rPr lang="en-US" dirty="0"/>
              <a:t>of COMT val158met genotype on cognition and personality</a:t>
            </a:r>
          </a:p>
          <a:p>
            <a:r>
              <a:rPr lang="en-US" dirty="0" smtClean="0"/>
              <a:t>European </a:t>
            </a:r>
            <a:r>
              <a:rPr lang="en-US" dirty="0"/>
              <a:t>Psychiatry , Volume 23 , Issue 6 , 385 - 389</a:t>
            </a:r>
          </a:p>
        </p:txBody>
      </p:sp>
      <p:sp>
        <p:nvSpPr>
          <p:cNvPr id="11" name="Rectangle 10"/>
          <p:cNvSpPr/>
          <p:nvPr/>
        </p:nvSpPr>
        <p:spPr>
          <a:xfrm>
            <a:off x="263953" y="1311009"/>
            <a:ext cx="8497622" cy="646331"/>
          </a:xfrm>
          <a:prstGeom prst="rect">
            <a:avLst/>
          </a:prstGeom>
        </p:spPr>
        <p:txBody>
          <a:bodyPr wrap="square">
            <a:spAutoFit/>
          </a:bodyPr>
          <a:lstStyle/>
          <a:p>
            <a:r>
              <a:rPr lang="en-US" dirty="0"/>
              <a:t>Ramaekers, V., </a:t>
            </a:r>
            <a:r>
              <a:rPr lang="en-US" dirty="0" err="1"/>
              <a:t>Sequeira</a:t>
            </a:r>
            <a:r>
              <a:rPr lang="en-US" dirty="0"/>
              <a:t>, J., &amp; </a:t>
            </a:r>
            <a:r>
              <a:rPr lang="en-US" dirty="0" err="1"/>
              <a:t>Quadros</a:t>
            </a:r>
            <a:r>
              <a:rPr lang="en-US" dirty="0"/>
              <a:t>, E. (2013). Clinical recognition and aspects of the cerebral </a:t>
            </a:r>
            <a:r>
              <a:rPr lang="en-US" dirty="0" err="1"/>
              <a:t>folate</a:t>
            </a:r>
            <a:r>
              <a:rPr lang="en-US" dirty="0"/>
              <a:t> deficiency syndromes </a:t>
            </a:r>
            <a:r>
              <a:rPr lang="en-US" dirty="0" err="1"/>
              <a:t>Clin</a:t>
            </a:r>
            <a:r>
              <a:rPr lang="en-US" dirty="0"/>
              <a:t> </a:t>
            </a:r>
            <a:r>
              <a:rPr lang="en-US" dirty="0" err="1"/>
              <a:t>Chem</a:t>
            </a:r>
            <a:r>
              <a:rPr lang="en-US" dirty="0"/>
              <a:t> Lab Med 2013; 51(3): 497–511</a:t>
            </a:r>
          </a:p>
        </p:txBody>
      </p:sp>
      <p:sp>
        <p:nvSpPr>
          <p:cNvPr id="12" name="Rectangle 11"/>
          <p:cNvSpPr/>
          <p:nvPr/>
        </p:nvSpPr>
        <p:spPr>
          <a:xfrm>
            <a:off x="263953" y="1949522"/>
            <a:ext cx="8395672" cy="646331"/>
          </a:xfrm>
          <a:prstGeom prst="rect">
            <a:avLst/>
          </a:prstGeom>
        </p:spPr>
        <p:txBody>
          <a:bodyPr wrap="square">
            <a:spAutoFit/>
          </a:bodyPr>
          <a:lstStyle/>
          <a:p>
            <a:r>
              <a:rPr lang="en-US" dirty="0"/>
              <a:t>Scrimgeour, A. &amp; </a:t>
            </a:r>
            <a:r>
              <a:rPr lang="en-US" dirty="0" err="1"/>
              <a:t>Condlin</a:t>
            </a:r>
            <a:r>
              <a:rPr lang="en-US" dirty="0"/>
              <a:t>, M. (2014). Nutritional Treatment for Traumatic Brain Injury. Journal of </a:t>
            </a:r>
            <a:r>
              <a:rPr lang="en-US" dirty="0" err="1"/>
              <a:t>Neurotrauma</a:t>
            </a:r>
            <a:r>
              <a:rPr lang="en-US" dirty="0"/>
              <a:t> :989–999.</a:t>
            </a:r>
          </a:p>
        </p:txBody>
      </p:sp>
      <p:sp>
        <p:nvSpPr>
          <p:cNvPr id="13" name="TextBox 12"/>
          <p:cNvSpPr txBox="1"/>
          <p:nvPr/>
        </p:nvSpPr>
        <p:spPr>
          <a:xfrm>
            <a:off x="263953" y="3225644"/>
            <a:ext cx="8497622" cy="646331"/>
          </a:xfrm>
          <a:prstGeom prst="rect">
            <a:avLst/>
          </a:prstGeom>
          <a:noFill/>
        </p:spPr>
        <p:txBody>
          <a:bodyPr wrap="square" rtlCol="0">
            <a:spAutoFit/>
          </a:bodyPr>
          <a:lstStyle/>
          <a:p>
            <a:r>
              <a:rPr lang="en-US" dirty="0" smtClean="0"/>
              <a:t>Stahl, S. (2008). Brainstorms: L-</a:t>
            </a:r>
            <a:r>
              <a:rPr lang="en-US" dirty="0" err="1" smtClean="0"/>
              <a:t>Methylfolate</a:t>
            </a:r>
            <a:r>
              <a:rPr lang="en-US" dirty="0" smtClean="0"/>
              <a:t>: A vitamin for your monoamines. Clinical Psychiatry 69 (9): 1352-1353</a:t>
            </a:r>
            <a:endParaRPr lang="en-US" dirty="0"/>
          </a:p>
        </p:txBody>
      </p:sp>
      <p:sp>
        <p:nvSpPr>
          <p:cNvPr id="14" name="Rectangle 13"/>
          <p:cNvSpPr/>
          <p:nvPr/>
        </p:nvSpPr>
        <p:spPr>
          <a:xfrm>
            <a:off x="263953" y="3723803"/>
            <a:ext cx="8395672" cy="646331"/>
          </a:xfrm>
          <a:prstGeom prst="rect">
            <a:avLst/>
          </a:prstGeom>
        </p:spPr>
        <p:txBody>
          <a:bodyPr wrap="square">
            <a:spAutoFit/>
          </a:bodyPr>
          <a:lstStyle/>
          <a:p>
            <a:r>
              <a:rPr lang="en-US" dirty="0"/>
              <a:t>Tang, H. et. al (2014). Progesterone and vitamin D: Improvement after traumatic brain injury in middle-aged rats. Hormones and Behavior 64 (2013) 527–538</a:t>
            </a:r>
          </a:p>
        </p:txBody>
      </p:sp>
      <p:sp>
        <p:nvSpPr>
          <p:cNvPr id="15" name="Rectangle 14"/>
          <p:cNvSpPr/>
          <p:nvPr/>
        </p:nvSpPr>
        <p:spPr>
          <a:xfrm>
            <a:off x="263954" y="4370134"/>
            <a:ext cx="8497622" cy="646331"/>
          </a:xfrm>
          <a:prstGeom prst="rect">
            <a:avLst/>
          </a:prstGeom>
        </p:spPr>
        <p:txBody>
          <a:bodyPr wrap="square">
            <a:spAutoFit/>
          </a:bodyPr>
          <a:lstStyle/>
          <a:p>
            <a:r>
              <a:rPr lang="en-US" dirty="0"/>
              <a:t>Tipton, K. (2015). Nutritional Support for Exercise-Induced Injuries. Sports Med (2015) 45 (</a:t>
            </a:r>
            <a:r>
              <a:rPr lang="en-US" dirty="0" err="1"/>
              <a:t>Suppl</a:t>
            </a:r>
            <a:r>
              <a:rPr lang="en-US" dirty="0"/>
              <a:t> 1):S93–S104</a:t>
            </a:r>
          </a:p>
        </p:txBody>
      </p:sp>
      <p:sp>
        <p:nvSpPr>
          <p:cNvPr id="16" name="Rectangle 15"/>
          <p:cNvSpPr/>
          <p:nvPr/>
        </p:nvSpPr>
        <p:spPr>
          <a:xfrm>
            <a:off x="263953" y="5016465"/>
            <a:ext cx="8692889" cy="1477328"/>
          </a:xfrm>
          <a:prstGeom prst="rect">
            <a:avLst/>
          </a:prstGeom>
        </p:spPr>
        <p:txBody>
          <a:bodyPr wrap="square">
            <a:spAutoFit/>
          </a:bodyPr>
          <a:lstStyle/>
          <a:p>
            <a:r>
              <a:rPr lang="en-US" dirty="0"/>
              <a:t>United States Food and Drug Administration. (</a:t>
            </a:r>
            <a:r>
              <a:rPr lang="en-US" dirty="0" smtClean="0"/>
              <a:t>2012)</a:t>
            </a:r>
            <a:r>
              <a:rPr lang="en-US" dirty="0"/>
              <a:t>. Dietary supplements- Q&amp;A. Retrieved </a:t>
            </a:r>
            <a:r>
              <a:rPr lang="en-US" dirty="0" smtClean="0"/>
              <a:t>10</a:t>
            </a:r>
            <a:r>
              <a:rPr lang="en-US" dirty="0"/>
              <a:t>/01, 2012, </a:t>
            </a:r>
            <a:r>
              <a:rPr lang="en-US" dirty="0" err="1"/>
              <a:t>from</a:t>
            </a:r>
            <a:r>
              <a:rPr lang="en-US" u="sng" dirty="0" err="1"/>
              <a:t>www.fda.gov</a:t>
            </a:r>
            <a:r>
              <a:rPr lang="en-US" u="sng" dirty="0"/>
              <a:t>/food/dietary</a:t>
            </a:r>
            <a:r>
              <a:rPr lang="en-US" dirty="0"/>
              <a:t> supplements/</a:t>
            </a:r>
            <a:r>
              <a:rPr lang="en-US" dirty="0" err="1" smtClean="0"/>
              <a:t>consumerinformation</a:t>
            </a:r>
            <a:r>
              <a:rPr lang="en-US" dirty="0"/>
              <a:t> </a:t>
            </a:r>
          </a:p>
          <a:p>
            <a:pPr hangingPunct="0"/>
            <a:r>
              <a:rPr lang="en-US" dirty="0"/>
              <a:t>United States Food and Drug Administration. (</a:t>
            </a:r>
            <a:r>
              <a:rPr lang="en-US" dirty="0" smtClean="0"/>
              <a:t>2012)</a:t>
            </a:r>
            <a:r>
              <a:rPr lang="en-US" dirty="0"/>
              <a:t>. Tips for the savvy supplement </a:t>
            </a:r>
            <a:r>
              <a:rPr lang="en-US" dirty="0" smtClean="0"/>
              <a:t>user: Making </a:t>
            </a:r>
            <a:r>
              <a:rPr lang="en-US" dirty="0"/>
              <a:t>informed decisions and evaluating information. Retrieved 10/01, 2012, from </a:t>
            </a:r>
            <a:r>
              <a:rPr lang="en-US" u="sng" dirty="0" err="1"/>
              <a:t>www.fda.gov</a:t>
            </a:r>
            <a:r>
              <a:rPr lang="en-US" u="sng" dirty="0"/>
              <a:t>/food/dietary</a:t>
            </a:r>
            <a:r>
              <a:rPr lang="en-US" dirty="0"/>
              <a:t> supplements/</a:t>
            </a:r>
            <a:r>
              <a:rPr lang="en-US" dirty="0" err="1"/>
              <a:t>consumerinformation</a:t>
            </a:r>
            <a:r>
              <a:rPr lang="en-US" dirty="0"/>
              <a:t> </a:t>
            </a:r>
          </a:p>
        </p:txBody>
      </p:sp>
    </p:spTree>
    <p:extLst>
      <p:ext uri="{BB962C8B-B14F-4D97-AF65-F5344CB8AC3E}">
        <p14:creationId xmlns:p14="http://schemas.microsoft.com/office/powerpoint/2010/main" val="38013397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8320" y="346918"/>
            <a:ext cx="8628521" cy="1200329"/>
          </a:xfrm>
          <a:prstGeom prst="rect">
            <a:avLst/>
          </a:prstGeom>
          <a:noFill/>
        </p:spPr>
        <p:txBody>
          <a:bodyPr wrap="square" rtlCol="0">
            <a:spAutoFit/>
          </a:bodyPr>
          <a:lstStyle/>
          <a:p>
            <a:r>
              <a:rPr lang="en-US" dirty="0" smtClean="0"/>
              <a:t>Wu, A., Zing, Y., &amp; </a:t>
            </a:r>
            <a:r>
              <a:rPr lang="en-US" dirty="0" err="1" smtClean="0"/>
              <a:t>Pinilia</a:t>
            </a:r>
            <a:r>
              <a:rPr lang="en-US" dirty="0" smtClean="0"/>
              <a:t>, F. (2006). Dietary </a:t>
            </a:r>
            <a:r>
              <a:rPr lang="en-US" dirty="0" err="1"/>
              <a:t>curcumin</a:t>
            </a:r>
            <a:r>
              <a:rPr lang="en-US" dirty="0"/>
              <a:t> counteracts the outcome of traumatic brain injury </a:t>
            </a:r>
            <a:r>
              <a:rPr lang="en-US" dirty="0" smtClean="0"/>
              <a:t>on oxidative </a:t>
            </a:r>
            <a:r>
              <a:rPr lang="en-US" dirty="0"/>
              <a:t>stress, synaptic plasticity, and </a:t>
            </a:r>
            <a:r>
              <a:rPr lang="en-US" dirty="0" smtClean="0"/>
              <a:t>cognition. </a:t>
            </a:r>
            <a:r>
              <a:rPr lang="en-US" dirty="0"/>
              <a:t>Experimental Neurology 197 (2006) 309 – </a:t>
            </a:r>
            <a:r>
              <a:rPr lang="en-US" dirty="0" smtClean="0"/>
              <a:t>317.</a:t>
            </a:r>
            <a:endParaRPr lang="en-US" dirty="0"/>
          </a:p>
          <a:p>
            <a:endParaRPr lang="en-US" dirty="0"/>
          </a:p>
        </p:txBody>
      </p:sp>
      <p:sp>
        <p:nvSpPr>
          <p:cNvPr id="4" name="Rectangle 3"/>
          <p:cNvSpPr/>
          <p:nvPr/>
        </p:nvSpPr>
        <p:spPr>
          <a:xfrm>
            <a:off x="328319" y="1240317"/>
            <a:ext cx="8628521" cy="923330"/>
          </a:xfrm>
          <a:prstGeom prst="rect">
            <a:avLst/>
          </a:prstGeom>
        </p:spPr>
        <p:txBody>
          <a:bodyPr wrap="square">
            <a:spAutoFit/>
          </a:bodyPr>
          <a:lstStyle/>
          <a:p>
            <a:r>
              <a:rPr lang="en-US" dirty="0"/>
              <a:t>Wu A, Ying Z, Gomez-</a:t>
            </a:r>
            <a:r>
              <a:rPr lang="en-US" dirty="0" err="1"/>
              <a:t>Pinilla</a:t>
            </a:r>
            <a:r>
              <a:rPr lang="en-US" dirty="0"/>
              <a:t> </a:t>
            </a:r>
            <a:r>
              <a:rPr lang="en-US" dirty="0" smtClean="0"/>
              <a:t>F (2014). </a:t>
            </a:r>
            <a:r>
              <a:rPr lang="en-US" dirty="0"/>
              <a:t>Dietary strategy to repair plasma membrane after brain trauma: implications for plasticity and cognition. </a:t>
            </a:r>
            <a:r>
              <a:rPr lang="en-US" dirty="0" err="1"/>
              <a:t>Neurorehabil</a:t>
            </a:r>
            <a:r>
              <a:rPr lang="en-US" dirty="0"/>
              <a:t> Neural Repair. </a:t>
            </a:r>
            <a:r>
              <a:rPr lang="en-US" dirty="0" smtClean="0"/>
              <a:t>28</a:t>
            </a:r>
            <a:r>
              <a:rPr lang="en-US" dirty="0"/>
              <a:t>:75–84.</a:t>
            </a:r>
          </a:p>
        </p:txBody>
      </p:sp>
      <p:sp>
        <p:nvSpPr>
          <p:cNvPr id="11" name="TextBox 10"/>
          <p:cNvSpPr txBox="1"/>
          <p:nvPr/>
        </p:nvSpPr>
        <p:spPr>
          <a:xfrm>
            <a:off x="328319" y="2163647"/>
            <a:ext cx="8628521" cy="923330"/>
          </a:xfrm>
          <a:prstGeom prst="rect">
            <a:avLst/>
          </a:prstGeom>
          <a:noFill/>
        </p:spPr>
        <p:txBody>
          <a:bodyPr wrap="square" rtlCol="0">
            <a:spAutoFit/>
          </a:bodyPr>
          <a:lstStyle/>
          <a:p>
            <a:r>
              <a:rPr lang="en-US" dirty="0"/>
              <a:t>Yi-Le Wu, </a:t>
            </a:r>
            <a:r>
              <a:rPr lang="en-US" dirty="0" smtClean="0"/>
              <a:t>et. al, (2013). Association </a:t>
            </a:r>
            <a:r>
              <a:rPr lang="en-US" dirty="0"/>
              <a:t>between MTHFR C677T polymorphism and depression: An updated meta-analysis of 26 studies, Progress in </a:t>
            </a:r>
            <a:r>
              <a:rPr lang="en-US" dirty="0" err="1"/>
              <a:t>Neuro</a:t>
            </a:r>
            <a:r>
              <a:rPr lang="en-US" dirty="0"/>
              <a:t>-Psychopharmacology and Biological Psychiatry, Volume 46, </a:t>
            </a:r>
            <a:r>
              <a:rPr lang="en-US" dirty="0" smtClean="0"/>
              <a:t>78</a:t>
            </a:r>
            <a:r>
              <a:rPr lang="en-US" dirty="0"/>
              <a:t>-85</a:t>
            </a:r>
          </a:p>
        </p:txBody>
      </p:sp>
      <p:sp>
        <p:nvSpPr>
          <p:cNvPr id="12" name="Rectangle 11"/>
          <p:cNvSpPr/>
          <p:nvPr/>
        </p:nvSpPr>
        <p:spPr>
          <a:xfrm>
            <a:off x="328319" y="3079516"/>
            <a:ext cx="8628521" cy="923330"/>
          </a:xfrm>
          <a:prstGeom prst="rect">
            <a:avLst/>
          </a:prstGeom>
        </p:spPr>
        <p:txBody>
          <a:bodyPr wrap="square">
            <a:spAutoFit/>
          </a:bodyPr>
          <a:lstStyle/>
          <a:p>
            <a:r>
              <a:rPr lang="en-US" dirty="0"/>
              <a:t>Zhang, Q. et. al, (2011). The </a:t>
            </a:r>
            <a:r>
              <a:rPr lang="en-US" dirty="0" err="1"/>
              <a:t>neuroprotective</a:t>
            </a:r>
            <a:r>
              <a:rPr lang="en-US" dirty="0"/>
              <a:t> action of </a:t>
            </a:r>
            <a:r>
              <a:rPr lang="en-US" dirty="0" err="1"/>
              <a:t>pyrroloquinoline</a:t>
            </a:r>
            <a:r>
              <a:rPr lang="en-US" dirty="0"/>
              <a:t> </a:t>
            </a:r>
            <a:r>
              <a:rPr lang="en-US" dirty="0" err="1"/>
              <a:t>quinone</a:t>
            </a:r>
            <a:r>
              <a:rPr lang="en-US" dirty="0"/>
              <a:t> against glutamate-induced apoptosis in hippocampal neurons is mediated through the activation of PI3K/</a:t>
            </a:r>
            <a:r>
              <a:rPr lang="en-US" dirty="0" err="1"/>
              <a:t>Akt</a:t>
            </a:r>
            <a:r>
              <a:rPr lang="en-US" dirty="0"/>
              <a:t> pathway. Toxicology and Applied Pharmacology 252; 62–72</a:t>
            </a:r>
          </a:p>
        </p:txBody>
      </p:sp>
      <p:sp>
        <p:nvSpPr>
          <p:cNvPr id="3" name="TextBox 2"/>
          <p:cNvSpPr txBox="1"/>
          <p:nvPr/>
        </p:nvSpPr>
        <p:spPr>
          <a:xfrm>
            <a:off x="328320" y="4015546"/>
            <a:ext cx="8510880" cy="923330"/>
          </a:xfrm>
          <a:prstGeom prst="rect">
            <a:avLst/>
          </a:prstGeom>
          <a:noFill/>
        </p:spPr>
        <p:txBody>
          <a:bodyPr wrap="square" rtlCol="0">
            <a:spAutoFit/>
          </a:bodyPr>
          <a:lstStyle/>
          <a:p>
            <a:r>
              <a:rPr lang="en-US" dirty="0" err="1"/>
              <a:t>Peikert</a:t>
            </a:r>
            <a:r>
              <a:rPr lang="en-US" dirty="0"/>
              <a:t> A, </a:t>
            </a:r>
            <a:r>
              <a:rPr lang="en-US" dirty="0" err="1"/>
              <a:t>Wilimzig</a:t>
            </a:r>
            <a:r>
              <a:rPr lang="en-US" dirty="0"/>
              <a:t> C, </a:t>
            </a:r>
            <a:r>
              <a:rPr lang="en-US" dirty="0" err="1"/>
              <a:t>Kohne-Volland</a:t>
            </a:r>
            <a:r>
              <a:rPr lang="en-US" dirty="0"/>
              <a:t> R. Prophylaxis of migraine with oral magnesium: results from a prospective, multi-center, placebo-controlled and double-blind randomized study. </a:t>
            </a:r>
            <a:r>
              <a:rPr lang="en-US" dirty="0" err="1"/>
              <a:t>Cephalalgia</a:t>
            </a:r>
            <a:r>
              <a:rPr lang="en-US" dirty="0"/>
              <a:t> 1996;16:257-63.</a:t>
            </a:r>
          </a:p>
        </p:txBody>
      </p:sp>
      <p:sp>
        <p:nvSpPr>
          <p:cNvPr id="5" name="Rectangle 4"/>
          <p:cNvSpPr/>
          <p:nvPr/>
        </p:nvSpPr>
        <p:spPr>
          <a:xfrm>
            <a:off x="328320" y="4948312"/>
            <a:ext cx="8510880" cy="646331"/>
          </a:xfrm>
          <a:prstGeom prst="rect">
            <a:avLst/>
          </a:prstGeom>
        </p:spPr>
        <p:txBody>
          <a:bodyPr wrap="square">
            <a:spAutoFit/>
          </a:bodyPr>
          <a:lstStyle/>
          <a:p>
            <a:r>
              <a:rPr lang="en-US" dirty="0"/>
              <a:t>Covington TR, et al. Handbook of Nonprescription Drugs. 11th ed. Washington, DC: American Pharmaceutical Association, 1996.</a:t>
            </a:r>
          </a:p>
        </p:txBody>
      </p:sp>
      <p:sp>
        <p:nvSpPr>
          <p:cNvPr id="6" name="Rectangle 5"/>
          <p:cNvSpPr/>
          <p:nvPr/>
        </p:nvSpPr>
        <p:spPr>
          <a:xfrm>
            <a:off x="328320" y="5501501"/>
            <a:ext cx="8394700" cy="923330"/>
          </a:xfrm>
          <a:prstGeom prst="rect">
            <a:avLst/>
          </a:prstGeom>
        </p:spPr>
        <p:txBody>
          <a:bodyPr wrap="square">
            <a:spAutoFit/>
          </a:bodyPr>
          <a:lstStyle/>
          <a:p>
            <a:r>
              <a:rPr lang="en-US" dirty="0"/>
              <a:t>McDonald, J. W., Silverstein, F. S., and Johnston, M. V. Magnesium reduces N-methyl-D-aspartate (NMDA)-mediated brain injury in perinatal rats. </a:t>
            </a:r>
            <a:r>
              <a:rPr lang="en-US" dirty="0" err="1"/>
              <a:t>Neurosci.Lett</a:t>
            </a:r>
            <a:r>
              <a:rPr lang="en-US" dirty="0"/>
              <a:t>. 2-5-1990;109(1-2):234-238</a:t>
            </a:r>
            <a:r>
              <a:rPr lang="en-US" dirty="0" smtClean="0"/>
              <a:t>.</a:t>
            </a:r>
            <a:endParaRPr lang="en-US" dirty="0"/>
          </a:p>
        </p:txBody>
      </p:sp>
    </p:spTree>
    <p:extLst>
      <p:ext uri="{BB962C8B-B14F-4D97-AF65-F5344CB8AC3E}">
        <p14:creationId xmlns:p14="http://schemas.microsoft.com/office/powerpoint/2010/main" val="37241220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8900" y="114300"/>
            <a:ext cx="8917049" cy="6642100"/>
          </a:xfrm>
          <a:prstGeom prst="rect">
            <a:avLst/>
          </a:prstGeom>
        </p:spPr>
      </p:pic>
    </p:spTree>
    <p:extLst>
      <p:ext uri="{BB962C8B-B14F-4D97-AF65-F5344CB8AC3E}">
        <p14:creationId xmlns:p14="http://schemas.microsoft.com/office/powerpoint/2010/main" val="24624019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t>T</a:t>
            </a:r>
            <a:r>
              <a:rPr lang="en-US" sz="5400" dirty="0" smtClean="0"/>
              <a:t>he Gut/Brain Axis</a:t>
            </a:r>
            <a:endParaRPr lang="en-US" sz="5400" dirty="0"/>
          </a:p>
        </p:txBody>
      </p:sp>
      <p:pic>
        <p:nvPicPr>
          <p:cNvPr id="5" name="Picture 4"/>
          <p:cNvPicPr>
            <a:picLocks noChangeAspect="1"/>
          </p:cNvPicPr>
          <p:nvPr/>
        </p:nvPicPr>
        <p:blipFill>
          <a:blip r:embed="rId3"/>
          <a:stretch>
            <a:fillRect/>
          </a:stretch>
        </p:blipFill>
        <p:spPr>
          <a:xfrm>
            <a:off x="988879" y="1676970"/>
            <a:ext cx="7374072" cy="4951163"/>
          </a:xfrm>
          <a:prstGeom prst="rect">
            <a:avLst/>
          </a:prstGeom>
        </p:spPr>
      </p:pic>
    </p:spTree>
    <p:extLst>
      <p:ext uri="{BB962C8B-B14F-4D97-AF65-F5344CB8AC3E}">
        <p14:creationId xmlns:p14="http://schemas.microsoft.com/office/powerpoint/2010/main" val="7384411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7800" y="165100"/>
            <a:ext cx="8801100" cy="6588323"/>
          </a:xfrm>
          <a:prstGeom prst="rect">
            <a:avLst/>
          </a:prstGeom>
        </p:spPr>
      </p:pic>
    </p:spTree>
    <p:extLst>
      <p:ext uri="{BB962C8B-B14F-4D97-AF65-F5344CB8AC3E}">
        <p14:creationId xmlns:p14="http://schemas.microsoft.com/office/powerpoint/2010/main" val="323131574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ixel">
  <a:themeElements>
    <a:clrScheme name="Pixel">
      <a:dk1>
        <a:srgbClr val="103154"/>
      </a:dk1>
      <a:lt1>
        <a:srgbClr val="FFFFFF"/>
      </a:lt1>
      <a:dk2>
        <a:srgbClr val="00BFC3"/>
      </a:dk2>
      <a:lt2>
        <a:srgbClr val="0096FF"/>
      </a:lt2>
      <a:accent1>
        <a:srgbClr val="FF7F01"/>
      </a:accent1>
      <a:accent2>
        <a:srgbClr val="F1B015"/>
      </a:accent2>
      <a:accent3>
        <a:srgbClr val="FBEC85"/>
      </a:accent3>
      <a:accent4>
        <a:srgbClr val="D2C2F1"/>
      </a:accent4>
      <a:accent5>
        <a:srgbClr val="DA5AF4"/>
      </a:accent5>
      <a:accent6>
        <a:srgbClr val="9D09D1"/>
      </a:accent6>
      <a:hlink>
        <a:srgbClr val="1286C9"/>
      </a:hlink>
      <a:folHlink>
        <a:srgbClr val="A8C2E7"/>
      </a:folHlink>
    </a:clrScheme>
    <a:fontScheme name="Pixel">
      <a:majorFont>
        <a:latin typeface="Corbel"/>
        <a:ea typeface=""/>
        <a:cs typeface=""/>
        <a:font script="Jpan" typeface="メイリオ"/>
        <a:font script="Hans" typeface="宋体"/>
        <a:font script="Hant" typeface="新細明體"/>
      </a:majorFont>
      <a:minorFont>
        <a:latin typeface="Corbel"/>
        <a:ea typeface=""/>
        <a:cs typeface=""/>
        <a:font script="Jpan" typeface="メイリオ"/>
        <a:font script="Hans" typeface="宋体"/>
        <a:font script="Hant" typeface="新細明體"/>
      </a:minorFont>
    </a:fontScheme>
    <a:fmtScheme name="Pixel">
      <a:fillStyleLst>
        <a:solidFill>
          <a:schemeClr val="phClr"/>
        </a:solidFill>
        <a:solidFill>
          <a:schemeClr val="phClr">
            <a:satMod val="150000"/>
          </a:schemeClr>
        </a:solidFill>
        <a:solidFill>
          <a:schemeClr val="phClr">
            <a:shade val="80000"/>
            <a:lumMod val="90000"/>
          </a:scheme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50800" cap="flat" cmpd="sng" algn="ctr">
          <a:solidFill>
            <a:schemeClr val="phClr">
              <a:alpha val="80000"/>
            </a:schemeClr>
          </a:solidFill>
          <a:prstDash val="solid"/>
        </a:ln>
      </a:lnStyleLst>
      <a:effectStyleLst>
        <a:effectStyle>
          <a:effectLst/>
        </a:effectStyle>
        <a:effectStyle>
          <a:effectLst>
            <a:outerShdw blurRad="50800" dist="63500" dir="2700000" sx="102000" sy="102000" rotWithShape="0">
              <a:srgbClr val="000000">
                <a:alpha val="50000"/>
              </a:srgbClr>
            </a:outerShdw>
          </a:effectLst>
          <a:scene3d>
            <a:camera prst="orthographicFront">
              <a:rot lat="0" lon="0" rev="0"/>
            </a:camera>
            <a:lightRig rig="glow" dir="tl"/>
          </a:scene3d>
          <a:sp3d>
            <a:bevelT w="0" h="0"/>
          </a:sp3d>
        </a:effectStyle>
        <a:effectStyle>
          <a:effectLst>
            <a:outerShdw blurRad="63500" dist="38100" dir="3600000" sx="103000" sy="103000" rotWithShape="0">
              <a:srgbClr val="000000">
                <a:alpha val="60000"/>
              </a:srgbClr>
            </a:outerShdw>
          </a:effectLst>
          <a:scene3d>
            <a:camera prst="orthographicFront">
              <a:rot lat="0" lon="0" rev="0"/>
            </a:camera>
            <a:lightRig rig="flat" dir="t">
              <a:rot lat="0" lon="0" rev="5400000"/>
            </a:lightRig>
          </a:scene3d>
          <a:sp3d prstMaterial="softmetal">
            <a:bevelT w="63500" h="38100"/>
          </a:sp3d>
        </a:effectStyle>
      </a:effectStyleLst>
      <a:bgFillStyleLst>
        <a:solidFill>
          <a:schemeClr val="phClr"/>
        </a:solidFill>
        <a:gradFill rotWithShape="1">
          <a:gsLst>
            <a:gs pos="0">
              <a:schemeClr val="phClr">
                <a:tint val="100000"/>
                <a:shade val="95000"/>
                <a:satMod val="350000"/>
              </a:schemeClr>
            </a:gs>
            <a:gs pos="100000">
              <a:schemeClr val="phClr">
                <a:shade val="20000"/>
                <a:satMod val="150000"/>
              </a:schemeClr>
            </a:gs>
          </a:gsLst>
          <a:lin ang="5400000" scaled="0"/>
        </a:gradFill>
        <a:blipFill rotWithShape="1">
          <a:blip xmlns:r="http://schemas.openxmlformats.org/officeDocument/2006/relationships" r:embed="rId1">
            <a:duotone>
              <a:schemeClr val="phClr">
                <a:shade val="1000"/>
                <a:satMod val="400000"/>
              </a:schemeClr>
              <a:schemeClr val="phClr">
                <a:tint val="50000"/>
                <a:satMod val="4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Pixel.thmx</Template>
  <TotalTime>12296</TotalTime>
  <Words>2944</Words>
  <Application>Microsoft Macintosh PowerPoint</Application>
  <PresentationFormat>On-screen Show (4:3)</PresentationFormat>
  <Paragraphs>284</Paragraphs>
  <Slides>66</Slides>
  <Notes>23</Notes>
  <HiddenSlides>0</HiddenSlides>
  <MMClips>0</MMClips>
  <ScaleCrop>false</ScaleCrop>
  <HeadingPairs>
    <vt:vector size="4" baseType="variant">
      <vt:variant>
        <vt:lpstr>Theme</vt:lpstr>
      </vt:variant>
      <vt:variant>
        <vt:i4>1</vt:i4>
      </vt:variant>
      <vt:variant>
        <vt:lpstr>Slide Titles</vt:lpstr>
      </vt:variant>
      <vt:variant>
        <vt:i4>66</vt:i4>
      </vt:variant>
    </vt:vector>
  </HeadingPairs>
  <TitlesOfParts>
    <vt:vector size="67" baseType="lpstr">
      <vt:lpstr>Pixel</vt:lpstr>
      <vt:lpstr>Applying Functional Medicine to Pediatric Brain Injury  </vt:lpstr>
      <vt:lpstr>Outline of Discussion</vt:lpstr>
      <vt:lpstr>What is Functional Medicine?</vt:lpstr>
      <vt:lpstr>PowerPoint Presentation</vt:lpstr>
      <vt:lpstr>PowerPoint Presentation</vt:lpstr>
      <vt:lpstr>PowerPoint Presentation</vt:lpstr>
      <vt:lpstr>PowerPoint Presentation</vt:lpstr>
      <vt:lpstr>The Gut/Brain Axis</vt:lpstr>
      <vt:lpstr>PowerPoint Presentation</vt:lpstr>
      <vt:lpstr>PowerPoint Presentation</vt:lpstr>
      <vt:lpstr>PowerPoint Presentation</vt:lpstr>
      <vt:lpstr>PowerPoint Presentation</vt:lpstr>
      <vt:lpstr>PowerPoint Presentation</vt:lpstr>
      <vt:lpstr>PowerPoint Presentation</vt:lpstr>
      <vt:lpstr>Ketogenic Diet Principles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Addressing  Methylation</vt:lpstr>
      <vt:lpstr>PowerPoint Presentation</vt:lpstr>
      <vt:lpstr>Predisposing Genetic Factors  Prolonging Recovery</vt:lpstr>
      <vt:lpstr>Biomarkers</vt:lpstr>
      <vt:lpstr>Nutraceuticals in  TBI Recovery</vt:lpstr>
      <vt:lpstr>PowerPoint Presentation</vt:lpstr>
      <vt:lpstr>PowerPoint Presentation</vt:lpstr>
      <vt:lpstr>PowerPoint Presentation</vt:lpstr>
      <vt:lpstr>PowerPoint Presentation</vt:lpstr>
      <vt:lpstr>Docosahexaenoic Acid (DHA)</vt:lpstr>
      <vt:lpstr>PowerPoint Presentation</vt:lpstr>
      <vt:lpstr>PowerPoint Presentation</vt:lpstr>
      <vt:lpstr>Curcumin/Tumeric</vt:lpstr>
      <vt:lpstr>PowerPoint Presentation</vt:lpstr>
      <vt:lpstr>PowerPoint Presentation</vt:lpstr>
      <vt:lpstr>PowerPoint Presentation</vt:lpstr>
      <vt:lpstr>The Hormone, “Vitamin” D</vt:lpstr>
      <vt:lpstr>PowerPoint Presentation</vt:lpstr>
      <vt:lpstr>Vitamin D Supplementation</vt:lpstr>
      <vt:lpstr>5-Methyltetrahydrofolate </vt:lpstr>
      <vt:lpstr>PowerPoint Presentation</vt:lpstr>
      <vt:lpstr>Glutathione</vt:lpstr>
      <vt:lpstr>PowerPoint Presentation</vt:lpstr>
      <vt:lpstr>Magnesium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NHP Labeling Requirements</vt:lpstr>
      <vt:lpstr>All NHPs are not created equal</vt:lpstr>
      <vt:lpstr>Third Party Product Evaluators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Neuronutrition  After Concussion</dc:title>
  <dc:creator>Emily Gutierrez</dc:creator>
  <cp:lastModifiedBy>Emily Gutierrez</cp:lastModifiedBy>
  <cp:revision>129</cp:revision>
  <dcterms:created xsi:type="dcterms:W3CDTF">2016-01-02T16:14:01Z</dcterms:created>
  <dcterms:modified xsi:type="dcterms:W3CDTF">2019-10-16T23:12:07Z</dcterms:modified>
</cp:coreProperties>
</file>