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5" r:id="rId3"/>
    <p:sldMasterId id="2147483652" r:id="rId4"/>
    <p:sldMasterId id="2147483656" r:id="rId5"/>
    <p:sldMasterId id="2147483659" r:id="rId6"/>
    <p:sldMasterId id="2147483748" r:id="rId7"/>
  </p:sldMasterIdLst>
  <p:notesMasterIdLst>
    <p:notesMasterId r:id="rId69"/>
  </p:notesMasterIdLst>
  <p:handoutMasterIdLst>
    <p:handoutMasterId r:id="rId70"/>
  </p:handoutMasterIdLst>
  <p:sldIdLst>
    <p:sldId id="256" r:id="rId8"/>
    <p:sldId id="613" r:id="rId9"/>
    <p:sldId id="599" r:id="rId10"/>
    <p:sldId id="600" r:id="rId11"/>
    <p:sldId id="601" r:id="rId12"/>
    <p:sldId id="602" r:id="rId13"/>
    <p:sldId id="603" r:id="rId14"/>
    <p:sldId id="604" r:id="rId15"/>
    <p:sldId id="606" r:id="rId16"/>
    <p:sldId id="607" r:id="rId17"/>
    <p:sldId id="608" r:id="rId18"/>
    <p:sldId id="609" r:id="rId19"/>
    <p:sldId id="610" r:id="rId20"/>
    <p:sldId id="464" r:id="rId21"/>
    <p:sldId id="612" r:id="rId22"/>
    <p:sldId id="466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86" r:id="rId33"/>
    <p:sldId id="490" r:id="rId34"/>
    <p:sldId id="491" r:id="rId35"/>
    <p:sldId id="492" r:id="rId36"/>
    <p:sldId id="494" r:id="rId37"/>
    <p:sldId id="560" r:id="rId38"/>
    <p:sldId id="563" r:id="rId39"/>
    <p:sldId id="568" r:id="rId40"/>
    <p:sldId id="569" r:id="rId41"/>
    <p:sldId id="570" r:id="rId42"/>
    <p:sldId id="571" r:id="rId43"/>
    <p:sldId id="572" r:id="rId44"/>
    <p:sldId id="573" r:id="rId45"/>
    <p:sldId id="574" r:id="rId46"/>
    <p:sldId id="575" r:id="rId47"/>
    <p:sldId id="576" r:id="rId48"/>
    <p:sldId id="577" r:id="rId49"/>
    <p:sldId id="578" r:id="rId50"/>
    <p:sldId id="589" r:id="rId51"/>
    <p:sldId id="590" r:id="rId52"/>
    <p:sldId id="591" r:id="rId53"/>
    <p:sldId id="592" r:id="rId54"/>
    <p:sldId id="593" r:id="rId55"/>
    <p:sldId id="594" r:id="rId56"/>
    <p:sldId id="595" r:id="rId57"/>
    <p:sldId id="596" r:id="rId58"/>
    <p:sldId id="614" r:id="rId59"/>
    <p:sldId id="615" r:id="rId60"/>
    <p:sldId id="616" r:id="rId61"/>
    <p:sldId id="617" r:id="rId62"/>
    <p:sldId id="618" r:id="rId63"/>
    <p:sldId id="619" r:id="rId64"/>
    <p:sldId id="620" r:id="rId65"/>
    <p:sldId id="621" r:id="rId66"/>
    <p:sldId id="622" r:id="rId67"/>
    <p:sldId id="597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7C80"/>
    <a:srgbClr val="99FF99"/>
    <a:srgbClr val="66CCFF"/>
    <a:srgbClr val="00CCFF"/>
    <a:srgbClr val="FF81F6"/>
    <a:srgbClr val="FFCC66"/>
    <a:srgbClr val="BCF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5" autoAdjust="0"/>
    <p:restoredTop sz="92317" autoAdjust="0"/>
  </p:normalViewPr>
  <p:slideViewPr>
    <p:cSldViewPr>
      <p:cViewPr varScale="1">
        <p:scale>
          <a:sx n="81" d="100"/>
          <a:sy n="81" d="100"/>
        </p:scale>
        <p:origin x="-145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8B64ED-CDDA-4805-A3AC-D24C3010FDD7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325844-F938-4124-AFED-C79C1E835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8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1914B32-511C-4595-A979-5C1533DEB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17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3A538-2158-4655-BE5C-EA8FFF86545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1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18</a:t>
            </a:r>
          </a:p>
        </p:txBody>
      </p:sp>
      <p:sp>
        <p:nvSpPr>
          <p:cNvPr id="14131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1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4131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14</a:t>
            </a:r>
          </a:p>
        </p:txBody>
      </p:sp>
      <p:sp>
        <p:nvSpPr>
          <p:cNvPr id="14438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4439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3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15</a:t>
            </a:r>
          </a:p>
        </p:txBody>
      </p:sp>
      <p:sp>
        <p:nvSpPr>
          <p:cNvPr id="14643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3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3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4643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16</a:t>
            </a:r>
          </a:p>
        </p:txBody>
      </p:sp>
      <p:sp>
        <p:nvSpPr>
          <p:cNvPr id="14848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4848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17</a:t>
            </a:r>
          </a:p>
        </p:txBody>
      </p:sp>
      <p:sp>
        <p:nvSpPr>
          <p:cNvPr id="15053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5053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7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20</a:t>
            </a:r>
          </a:p>
        </p:txBody>
      </p:sp>
      <p:sp>
        <p:nvSpPr>
          <p:cNvPr id="15257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5258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  <p:sp>
        <p:nvSpPr>
          <p:cNvPr id="16691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79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4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19</a:t>
            </a:r>
          </a:p>
        </p:txBody>
      </p:sp>
      <p:sp>
        <p:nvSpPr>
          <p:cNvPr id="16384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4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4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6384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1295400"/>
            <a:ext cx="6324600" cy="1470025"/>
          </a:xfrm>
        </p:spPr>
        <p:txBody>
          <a:bodyPr/>
          <a:lstStyle>
            <a:lvl1pPr>
              <a:defRPr sz="3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91600" y="6705600"/>
            <a:ext cx="76200" cy="76200"/>
          </a:xfrm>
        </p:spPr>
        <p:txBody>
          <a:bodyPr/>
          <a:lstStyle>
            <a:lvl1pPr marL="0" indent="0" algn="ctr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7ECD-5BF0-469F-B6AE-E997558A7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21145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19125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8EA9C-6AC5-4383-98C0-673CD7613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2E9E-E6FC-40CD-90E9-8EE6CF011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800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8A69C-D0F1-4F7C-B320-0C9190E04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2E880-81DF-4423-BDC8-8E5BBEF59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0173B-4199-4EEF-AC6C-C3BA9B63A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0BBB3-EF2E-40DF-9E87-05AEE87E1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095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0300" y="1600200"/>
            <a:ext cx="2095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83D84-0203-4502-A7D1-9F747157C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D561-FF72-49FC-A778-76FBA994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2341B-F2AF-4AD1-A743-889E31D78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A1338-159D-4D31-8A23-F289546D2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D8075-5AF1-49D5-B10A-818656C73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1DC25-3DD1-4FD2-A5D5-0A59E0EB4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BF121-3A0C-4DD5-A2BC-55637CAFD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E188-4827-417D-A77E-1581204A3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52850" y="76200"/>
            <a:ext cx="12001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34480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6C1BA-3F95-4235-BAE7-D14AC0586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4C6F4-2FD3-47B4-AAA5-F11B70F4C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0555-168D-4D7D-954D-B5E5795F2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7D517-A466-4E87-A0B6-7F0C3F4E7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0D599-9B6D-460F-B002-4C45D8EA7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8DFAC-E4B2-426A-AB04-EDBD7FF26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67899-02B5-4676-8B60-0B9BE3A5A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35ED9-0C17-4817-8937-B51631211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48A12-0B09-40E9-9CAC-96E744E88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E596-CFAC-4FFF-9183-6B5F328B1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D281-5EF2-423C-9402-4824B6C95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1956D-5A46-48DC-BA17-1127E3267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6200"/>
            <a:ext cx="211455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19125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13EB9-C5C8-45DE-B3E0-6A513729F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64D6-D5E3-4518-966B-D86DF30BC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IRR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5181600"/>
            <a:ext cx="2895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1295400"/>
            <a:ext cx="6324600" cy="1470025"/>
          </a:xfrm>
        </p:spPr>
        <p:txBody>
          <a:bodyPr/>
          <a:lstStyle>
            <a:lvl1pPr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91600" y="6705600"/>
            <a:ext cx="76200" cy="76200"/>
          </a:xfrm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10B49-296B-4DE3-A111-0F3D374A4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D4499-9514-4DEA-9EBC-5FE1D1587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10A5E-4727-401C-9BED-96572A683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1529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447800"/>
            <a:ext cx="41529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880EB-2A06-4912-8956-5543591AA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3B4E-597F-46B5-8631-7C772DA70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3DDE3-3DCC-4431-A3B1-B5E43A850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F515-A3A3-4926-8F64-1CAC6FA92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B4E56-CDF5-4C1D-AC1A-DFD70D82C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B304-AC69-4D54-9017-EA6474F37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073F4-7E75-4A98-BDB3-2C8A91F3D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2114550" cy="213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191250" cy="213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DCD48-2EC2-4252-A7BB-62AB44E46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297D7-51F6-41C2-A236-2DE67C207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21145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19125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A49E-3D04-4AF9-BDCF-42D6DB906275}" type="datetime1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6DAC9-FC1C-40FE-9CB2-F2B6E4350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CF3DE-B8DD-4A67-9A1A-49BF325DC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74FF-4A87-4543-814C-0079B4267F41}" type="datetime1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E31B-1E1E-48C3-9A8A-E809BB308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6E6E-749F-44BA-9F27-6F637FC9BCF4}" type="datetime1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67FE9-4901-4557-BAB3-AED3D6C0E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724C5-A5B5-46EA-8AEA-A69022DFBAB4}" type="datetime1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A797-D53A-422E-BD76-262B43405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49FAD-7985-4E34-A874-D40B348A25D6}" type="datetime1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E94E-395B-4FE2-92B2-E623243F0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499C2-2628-4155-8072-E9EF7D6FF62E}" type="datetime1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E602-384C-413C-B6A8-B015EF112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1013A-6252-438B-81AB-29BF66E666D0}" type="datetime1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2F04-1C06-4146-A7C0-3AF96881F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7440D-CBC3-4E18-9B30-71962B32DABD}" type="datetime1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390D-62B9-474F-86D1-1DECE040D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A67BF-5752-4474-AE5A-FCE78ADB578A}" type="datetime1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8400-B8B0-4F76-8325-7B7504E50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76F7-A357-4567-9EC9-5C2BC9FFE6CD}" type="datetime1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9931-4611-4B81-8357-87241E49C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17B9-0530-4BBA-BBD3-8C3C560E0E36}" type="datetime1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315D-FE56-43A3-952C-925CEC1A9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FECC-A390-446A-9B3B-705D41C78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339A0-26B5-412A-AB89-1EAEF9567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Slide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D3C2885-C0C8-4ADC-AE8A-18448F9D4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480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Slide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E261D65-A743-4CAF-AF5C-ECD043F73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36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Slide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BE5D7193-0A36-48C9-AB7C-C72DD4B92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449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TIRR MH Template NEW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71395F5-1CAA-462F-A115-D13DE7BD3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2228" name="Picture 4" descr="Inside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52230" name="Group 6"/>
          <p:cNvGrpSpPr>
            <a:grpSpLocks/>
          </p:cNvGrpSpPr>
          <p:nvPr userDrawn="1"/>
        </p:nvGrpSpPr>
        <p:grpSpPr bwMode="auto">
          <a:xfrm>
            <a:off x="5562600" y="47625"/>
            <a:ext cx="3581400" cy="1055688"/>
            <a:chOff x="3504" y="30"/>
            <a:chExt cx="2256" cy="665"/>
          </a:xfrm>
        </p:grpSpPr>
        <p:sp>
          <p:nvSpPr>
            <p:cNvPr id="402439" name="Rectangle 7"/>
            <p:cNvSpPr>
              <a:spLocks noChangeArrowheads="1"/>
            </p:cNvSpPr>
            <p:nvPr userDrawn="1"/>
          </p:nvSpPr>
          <p:spPr bwMode="auto">
            <a:xfrm>
              <a:off x="3504" y="144"/>
              <a:ext cx="2256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2232" name="Picture 8" descr="TIRR_logo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28" y="30"/>
              <a:ext cx="1296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5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367463" y="5181600"/>
            <a:ext cx="27765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-250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ABA23CF-D699-4592-B683-4CBADB93375C}" type="datetime1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baseline="-250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-250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944E7BA-3BAE-4890-871B-C2837A3BE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1676400" y="1332637"/>
            <a:ext cx="65087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dirty="0" smtClean="0"/>
              <a:t>Outpatient </a:t>
            </a:r>
            <a:r>
              <a:rPr lang="en-US" sz="3600" dirty="0"/>
              <a:t>Cognitive Rehabilitation of </a:t>
            </a:r>
            <a:r>
              <a:rPr lang="en-US" sz="3600" dirty="0" smtClean="0"/>
              <a:t>Executive Function</a:t>
            </a:r>
            <a:endParaRPr lang="en-US" sz="3600" dirty="0"/>
          </a:p>
        </p:txBody>
      </p:sp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4649771" y="3581400"/>
            <a:ext cx="5486400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spcBef>
                <a:spcPct val="50000"/>
              </a:spcBef>
            </a:pPr>
            <a:r>
              <a:rPr lang="en-US" dirty="0"/>
              <a:t>M. Cullen Gibbs, </a:t>
            </a:r>
            <a:r>
              <a:rPr lang="en-US" dirty="0" smtClean="0"/>
              <a:t>Ph.D.</a:t>
            </a:r>
          </a:p>
          <a:p>
            <a:pPr>
              <a:lnSpc>
                <a:spcPts val="1000"/>
              </a:lnSpc>
              <a:spcBef>
                <a:spcPct val="50000"/>
              </a:spcBef>
            </a:pPr>
            <a:r>
              <a:rPr lang="en-US" dirty="0" smtClean="0"/>
              <a:t>Clinical Neuropsychologist</a:t>
            </a:r>
          </a:p>
          <a:p>
            <a:pPr>
              <a:lnSpc>
                <a:spcPts val="1000"/>
              </a:lnSpc>
              <a:spcBef>
                <a:spcPct val="50000"/>
              </a:spcBef>
            </a:pPr>
            <a:r>
              <a:rPr lang="en-US" dirty="0" smtClean="0"/>
              <a:t>Pediatric Service Line Leader</a:t>
            </a:r>
            <a:endParaRPr lang="en-US" dirty="0" smtClean="0"/>
          </a:p>
          <a:p>
            <a:pPr>
              <a:lnSpc>
                <a:spcPts val="1000"/>
              </a:lnSpc>
              <a:spcBef>
                <a:spcPct val="50000"/>
              </a:spcBef>
            </a:pPr>
            <a:r>
              <a:rPr lang="en-US" dirty="0" smtClean="0"/>
              <a:t>TIRR </a:t>
            </a:r>
            <a:r>
              <a:rPr lang="en-US" dirty="0"/>
              <a:t>Memorial </a:t>
            </a:r>
            <a:r>
              <a:rPr lang="en-US" dirty="0" smtClean="0"/>
              <a:t>Hermann</a:t>
            </a:r>
          </a:p>
          <a:p>
            <a:pPr>
              <a:lnSpc>
                <a:spcPts val="1000"/>
              </a:lnSpc>
              <a:spcBef>
                <a:spcPct val="50000"/>
              </a:spcBef>
            </a:pPr>
            <a:endParaRPr lang="en-US" dirty="0" smtClean="0"/>
          </a:p>
          <a:p>
            <a:pPr>
              <a:lnSpc>
                <a:spcPts val="1000"/>
              </a:lnSpc>
              <a:spcBef>
                <a:spcPct val="50000"/>
              </a:spcBef>
            </a:pPr>
            <a:r>
              <a:rPr lang="en-US" dirty="0" smtClean="0"/>
              <a:t>Adjunct </a:t>
            </a:r>
            <a:r>
              <a:rPr lang="en-US" dirty="0"/>
              <a:t>Assistant Professor</a:t>
            </a:r>
          </a:p>
          <a:p>
            <a:pPr>
              <a:lnSpc>
                <a:spcPts val="1000"/>
              </a:lnSpc>
              <a:spcBef>
                <a:spcPct val="50000"/>
              </a:spcBef>
            </a:pPr>
            <a:r>
              <a:rPr lang="en-US" dirty="0"/>
              <a:t>Dept. of Physical Medicine </a:t>
            </a:r>
            <a:r>
              <a:rPr lang="en-US" dirty="0" smtClean="0"/>
              <a:t>and Rehab. </a:t>
            </a:r>
          </a:p>
          <a:p>
            <a:pPr>
              <a:lnSpc>
                <a:spcPts val="1000"/>
              </a:lnSpc>
              <a:spcBef>
                <a:spcPct val="50000"/>
              </a:spcBef>
            </a:pPr>
            <a:r>
              <a:rPr lang="en-US" dirty="0" smtClean="0"/>
              <a:t>Baylor </a:t>
            </a:r>
            <a:r>
              <a:rPr lang="en-US" dirty="0"/>
              <a:t>College of Medicine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172200" cy="838200"/>
          </a:xfrm>
        </p:spPr>
        <p:txBody>
          <a:bodyPr/>
          <a:lstStyle/>
          <a:p>
            <a:r>
              <a:rPr lang="en-US" smtClean="0"/>
              <a:t>Coup and Contrecoup</a:t>
            </a:r>
          </a:p>
        </p:txBody>
      </p:sp>
      <p:pic>
        <p:nvPicPr>
          <p:cNvPr id="103426" name="Picture 4" descr="injured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76400"/>
            <a:ext cx="6705600" cy="4648200"/>
          </a:xfrm>
        </p:spPr>
      </p:pic>
    </p:spTree>
    <p:extLst>
      <p:ext uri="{BB962C8B-B14F-4D97-AF65-F5344CB8AC3E}">
        <p14:creationId xmlns:p14="http://schemas.microsoft.com/office/powerpoint/2010/main" val="306539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010400" cy="838200"/>
          </a:xfrm>
        </p:spPr>
        <p:txBody>
          <a:bodyPr/>
          <a:lstStyle/>
          <a:p>
            <a:r>
              <a:rPr lang="en-US" sz="3600" b="1" smtClean="0"/>
              <a:t>Pathology of Traumatic </a:t>
            </a:r>
            <a:br>
              <a:rPr lang="en-US" sz="3600" b="1" smtClean="0"/>
            </a:br>
            <a:r>
              <a:rPr lang="en-US" sz="3600" b="1" smtClean="0"/>
              <a:t>Brain Injury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Primary Factors</a:t>
            </a:r>
            <a:r>
              <a:rPr lang="en-US" sz="2800" dirty="0" smtClean="0"/>
              <a:t>				</a:t>
            </a:r>
          </a:p>
          <a:p>
            <a:pPr lvl="1"/>
            <a:r>
              <a:rPr lang="en-US" sz="2400" dirty="0" smtClean="0"/>
              <a:t>Skull Fracture</a:t>
            </a:r>
          </a:p>
          <a:p>
            <a:pPr lvl="1"/>
            <a:r>
              <a:rPr lang="en-US" sz="2400" dirty="0" smtClean="0"/>
              <a:t>Intracranial contusions and hemorrhage</a:t>
            </a:r>
          </a:p>
          <a:p>
            <a:pPr lvl="1"/>
            <a:r>
              <a:rPr lang="en-US" sz="2400" dirty="0" smtClean="0"/>
              <a:t>Shear strain injury</a:t>
            </a:r>
          </a:p>
          <a:p>
            <a:r>
              <a:rPr lang="en-US" sz="2800" dirty="0" smtClean="0"/>
              <a:t>Secondary Factors</a:t>
            </a:r>
            <a:endParaRPr lang="en-US" sz="2800" dirty="0" smtClean="0"/>
          </a:p>
          <a:p>
            <a:pPr lvl="1"/>
            <a:r>
              <a:rPr lang="en-US" sz="2400" dirty="0" smtClean="0"/>
              <a:t>Brain swelling</a:t>
            </a:r>
          </a:p>
          <a:p>
            <a:pPr lvl="1"/>
            <a:r>
              <a:rPr lang="en-US" sz="2400" dirty="0" smtClean="0"/>
              <a:t>Cerebral edema</a:t>
            </a:r>
          </a:p>
          <a:p>
            <a:pPr lvl="1"/>
            <a:r>
              <a:rPr lang="en-US" sz="2400" dirty="0" smtClean="0"/>
              <a:t>Elevated intracranial pressure</a:t>
            </a:r>
          </a:p>
          <a:p>
            <a:pPr lvl="1"/>
            <a:r>
              <a:rPr lang="en-US" sz="2400" dirty="0" smtClean="0"/>
              <a:t>Metabolic </a:t>
            </a:r>
            <a:r>
              <a:rPr lang="en-US" sz="2400" dirty="0"/>
              <a:t>crisis</a:t>
            </a:r>
          </a:p>
          <a:p>
            <a:pPr lvl="1"/>
            <a:r>
              <a:rPr lang="en-US" sz="2400" dirty="0" smtClean="0"/>
              <a:t>Hypoxia- </a:t>
            </a:r>
            <a:r>
              <a:rPr lang="en-US" sz="2400" dirty="0" smtClean="0"/>
              <a:t>Ischemia</a:t>
            </a:r>
          </a:p>
          <a:p>
            <a:pPr lvl="1"/>
            <a:r>
              <a:rPr lang="en-US" sz="2400" dirty="0" smtClean="0"/>
              <a:t>Mass lesions (hematoma)	</a:t>
            </a:r>
          </a:p>
          <a:p>
            <a:pPr lvl="1"/>
            <a:endParaRPr lang="en-US" sz="2400" dirty="0" smtClean="0"/>
          </a:p>
          <a:p>
            <a:pPr lvl="1"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7426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781800" cy="838200"/>
          </a:xfrm>
        </p:spPr>
        <p:txBody>
          <a:bodyPr/>
          <a:lstStyle/>
          <a:p>
            <a:r>
              <a:rPr lang="en-US" sz="3600" b="1" smtClean="0"/>
              <a:t>Pathology of Traumatic </a:t>
            </a:r>
            <a:br>
              <a:rPr lang="en-US" sz="3600" b="1" smtClean="0"/>
            </a:br>
            <a:r>
              <a:rPr lang="en-US" sz="3600" b="1" smtClean="0"/>
              <a:t>Brain Injury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Neurochemical 			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Excessive production of free radicals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Excessive release of excitatory neurotransmitters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Disruption of cellular calcium homeostasis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Delayed Effects 	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White matter degeneration and cerebral atrophy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Posttraumatic Hydrocephalus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Posttraumatic seizures</a:t>
            </a:r>
          </a:p>
        </p:txBody>
      </p:sp>
    </p:spTree>
    <p:extLst>
      <p:ext uri="{BB962C8B-B14F-4D97-AF65-F5344CB8AC3E}">
        <p14:creationId xmlns:p14="http://schemas.microsoft.com/office/powerpoint/2010/main" val="98423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1500187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+mj-lt"/>
              </a:rPr>
              <a:t>Traumatic Brain Injury and Executive Function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750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7696200" cy="3200400"/>
          </a:xfrm>
        </p:spPr>
        <p:txBody>
          <a:bodyPr/>
          <a:lstStyle/>
          <a:p>
            <a:r>
              <a:rPr lang="en-US" sz="3600" dirty="0" err="1" smtClean="0"/>
              <a:t>TBI</a:t>
            </a:r>
            <a:r>
              <a:rPr lang="en-US" sz="3600" dirty="0" smtClean="0"/>
              <a:t> </a:t>
            </a:r>
            <a:r>
              <a:rPr lang="en-US" sz="3600" dirty="0"/>
              <a:t>predominantly causes damage to the frontal/temporal regions, regardless of the pathophysiology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There are well known associations between frontal and </a:t>
            </a:r>
            <a:r>
              <a:rPr lang="en-US" sz="3600" dirty="0" smtClean="0"/>
              <a:t>executive functions</a:t>
            </a:r>
            <a:r>
              <a:rPr lang="en-US" sz="3600" dirty="0" smtClean="0"/>
              <a:t>. </a:t>
            </a:r>
            <a:endParaRPr lang="en-US" sz="3600" dirty="0"/>
          </a:p>
          <a:p>
            <a:r>
              <a:rPr lang="en-US" sz="3600" dirty="0" smtClean="0"/>
              <a:t>Executive </a:t>
            </a:r>
            <a:r>
              <a:rPr lang="en-US" sz="3600" dirty="0"/>
              <a:t>function deficits are common after childhood </a:t>
            </a:r>
            <a:r>
              <a:rPr lang="en-US" sz="3600" dirty="0" err="1" smtClean="0"/>
              <a:t>TBI</a:t>
            </a:r>
            <a:r>
              <a:rPr lang="en-US" sz="3600" dirty="0" smtClean="0"/>
              <a:t>.</a:t>
            </a:r>
            <a:endParaRPr lang="en-US" sz="3600" dirty="0"/>
          </a:p>
          <a:p>
            <a:endParaRPr lang="en-US" sz="3600" dirty="0" smtClean="0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28600" y="304800"/>
            <a:ext cx="5791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04800"/>
            <a:ext cx="73104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162800" cy="838200"/>
          </a:xfrm>
        </p:spPr>
        <p:txBody>
          <a:bodyPr/>
          <a:lstStyle/>
          <a:p>
            <a:r>
              <a:rPr lang="en-US" sz="3200" dirty="0" smtClean="0"/>
              <a:t>Frontal Lobes and Executive Function</a:t>
            </a:r>
            <a:endParaRPr lang="en-US" sz="3200" dirty="0" smtClean="0"/>
          </a:p>
        </p:txBody>
      </p:sp>
      <p:pic>
        <p:nvPicPr>
          <p:cNvPr id="101378" name="Picture 4" descr="phineas_gage_mcmilla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447800"/>
            <a:ext cx="3095625" cy="4572000"/>
          </a:xfrm>
        </p:spPr>
      </p:pic>
      <p:pic>
        <p:nvPicPr>
          <p:cNvPr id="101379" name="Picture 5" descr="phineas_g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133600"/>
            <a:ext cx="259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6019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858000" cy="838200"/>
          </a:xfrm>
        </p:spPr>
        <p:txBody>
          <a:bodyPr/>
          <a:lstStyle/>
          <a:p>
            <a:r>
              <a:rPr lang="en-US" sz="3200" smtClean="0"/>
              <a:t>What are the Executive Functions?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583488" cy="4678363"/>
          </a:xfrm>
        </p:spPr>
        <p:txBody>
          <a:bodyPr/>
          <a:lstStyle/>
          <a:p>
            <a:r>
              <a:rPr lang="en-US" smtClean="0"/>
              <a:t>“An “umbrella” term, encompassing… those interrelated skills necessary for purposeful, goal-directed activity” </a:t>
            </a:r>
            <a:r>
              <a:rPr lang="en-US" sz="2000" smtClean="0"/>
              <a:t>(</a:t>
            </a:r>
            <a:r>
              <a:rPr lang="en-US" sz="2400" i="1" smtClean="0"/>
              <a:t>Anderson, 1998)</a:t>
            </a:r>
            <a:endParaRPr lang="en-US" i="1" smtClean="0"/>
          </a:p>
          <a:p>
            <a:pPr>
              <a:spcBef>
                <a:spcPct val="50000"/>
              </a:spcBef>
            </a:pPr>
            <a:r>
              <a:rPr lang="en-US" smtClean="0"/>
              <a:t>“Capacities that enable a person to engage successfully in independent, purposeful, self-serving behaviors” </a:t>
            </a:r>
            <a:r>
              <a:rPr lang="en-US" sz="2400" smtClean="0"/>
              <a:t>(Lezak, 1993)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162800" cy="838200"/>
          </a:xfrm>
        </p:spPr>
        <p:txBody>
          <a:bodyPr lIns="90488" tIns="44450" rIns="90488" bIns="44450" anchor="b"/>
          <a:lstStyle/>
          <a:p>
            <a:r>
              <a:rPr lang="en-US" smtClean="0"/>
              <a:t>Role of the Executive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6705600" cy="4114800"/>
          </a:xfrm>
        </p:spPr>
        <p:txBody>
          <a:bodyPr lIns="90488" tIns="44450" rIns="90488" bIns="44450"/>
          <a:lstStyle/>
          <a:p>
            <a:r>
              <a:rPr lang="en-US" smtClean="0"/>
              <a:t>"</a:t>
            </a:r>
            <a:r>
              <a:rPr lang="en-US" u="sng" smtClean="0"/>
              <a:t>conductor</a:t>
            </a:r>
            <a:r>
              <a:rPr lang="en-US" smtClean="0"/>
              <a:t> of the orchestra" </a:t>
            </a:r>
          </a:p>
          <a:p>
            <a:r>
              <a:rPr lang="en-US" smtClean="0"/>
              <a:t>“</a:t>
            </a:r>
            <a:r>
              <a:rPr lang="en-US" u="sng" smtClean="0"/>
              <a:t>CEO</a:t>
            </a:r>
            <a:r>
              <a:rPr lang="en-US" smtClean="0"/>
              <a:t> of the corporation”</a:t>
            </a:r>
          </a:p>
          <a:p>
            <a:r>
              <a:rPr lang="en-US" smtClean="0"/>
              <a:t>“</a:t>
            </a:r>
            <a:r>
              <a:rPr lang="en-US" u="sng" smtClean="0"/>
              <a:t>general</a:t>
            </a:r>
            <a:r>
              <a:rPr lang="en-US" smtClean="0"/>
              <a:t> of the army”</a:t>
            </a:r>
          </a:p>
          <a:p>
            <a:r>
              <a:rPr lang="en-US" smtClean="0"/>
              <a:t>“head </a:t>
            </a:r>
            <a:r>
              <a:rPr lang="en-US" u="sng" smtClean="0"/>
              <a:t>coach</a:t>
            </a:r>
            <a:r>
              <a:rPr lang="en-US" smtClean="0"/>
              <a:t> of the team”</a:t>
            </a:r>
          </a:p>
        </p:txBody>
      </p:sp>
      <p:pic>
        <p:nvPicPr>
          <p:cNvPr id="98307" name="Picture 4" descr="belichick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2672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457200" y="0"/>
            <a:ext cx="64008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Monotype Sorts"/>
              <a:buNone/>
            </a:pPr>
            <a:r>
              <a:rPr lang="en-US" sz="3600"/>
              <a:t>Executive Functions as the “Conductor of the Orchestra”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92897"/>
            <a:ext cx="4800600" cy="441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4876800" cy="5262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Initiate goal-oriented              </a:t>
            </a:r>
            <a:r>
              <a:rPr lang="en-US" sz="2400" dirty="0" smtClean="0"/>
              <a:t>      </a:t>
            </a:r>
            <a:r>
              <a:rPr lang="en-US" sz="2400" dirty="0" smtClean="0"/>
              <a:t>action</a:t>
            </a:r>
            <a:endParaRPr lang="en-US" sz="2400" dirty="0"/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Working </a:t>
            </a:r>
            <a:r>
              <a:rPr lang="en-US" sz="2400" dirty="0"/>
              <a:t>Memory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Plan </a:t>
            </a:r>
            <a:r>
              <a:rPr lang="en-US" sz="2400" dirty="0"/>
              <a:t>&amp; Organize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Self-monitor </a:t>
            </a:r>
            <a:r>
              <a:rPr lang="en-US" sz="2400" dirty="0"/>
              <a:t>&amp; evaluate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Inhibit</a:t>
            </a:r>
            <a:endParaRPr lang="en-US" sz="2400" dirty="0"/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Flexibility</a:t>
            </a:r>
            <a:endParaRPr lang="en-US" sz="2400" dirty="0"/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Emotional </a:t>
            </a:r>
            <a:r>
              <a:rPr lang="en-US" sz="2400" dirty="0"/>
              <a:t>regulation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Self-awareness</a:t>
            </a:r>
            <a:endParaRPr lang="en-US" sz="2400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0" y="2286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Functions of the “Conductor”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441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3200400"/>
          </a:xfrm>
        </p:spPr>
        <p:txBody>
          <a:bodyPr/>
          <a:lstStyle/>
          <a:p>
            <a:r>
              <a:rPr lang="en-US" sz="3600" dirty="0" smtClean="0"/>
              <a:t>Understanding Traumatic Brain Injury</a:t>
            </a:r>
          </a:p>
          <a:p>
            <a:r>
              <a:rPr lang="en-US" sz="3600" dirty="0" smtClean="0"/>
              <a:t>Relationship between Frontal Lobe and Executive Functions</a:t>
            </a:r>
          </a:p>
          <a:p>
            <a:r>
              <a:rPr lang="en-US" sz="3600" dirty="0" smtClean="0"/>
              <a:t>What </a:t>
            </a:r>
            <a:r>
              <a:rPr lang="en-US" sz="3600" dirty="0" smtClean="0"/>
              <a:t>are the “Executive Functions?”</a:t>
            </a:r>
          </a:p>
          <a:p>
            <a:r>
              <a:rPr lang="en-US" sz="3600" dirty="0" smtClean="0"/>
              <a:t>Executive Function Deficits</a:t>
            </a:r>
          </a:p>
          <a:p>
            <a:r>
              <a:rPr lang="en-US" sz="3600" dirty="0" smtClean="0"/>
              <a:t>Interventions Principles</a:t>
            </a:r>
          </a:p>
          <a:p>
            <a:r>
              <a:rPr lang="en-US" sz="3600" dirty="0" smtClean="0"/>
              <a:t>Domain Specific Goals </a:t>
            </a:r>
          </a:p>
          <a:p>
            <a:r>
              <a:rPr lang="en-US" sz="3600" dirty="0" smtClean="0"/>
              <a:t>Domain Specific Strategies</a:t>
            </a:r>
          </a:p>
          <a:p>
            <a:pPr>
              <a:buFont typeface="Monotype Sorts"/>
              <a:buChar char="ê"/>
            </a:pPr>
            <a:endParaRPr lang="en-US" sz="3600" dirty="0" smtClean="0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28600" y="304800"/>
            <a:ext cx="5791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en-US" sz="4000"/>
              <a:t>Goal/ Plan	</a:t>
            </a:r>
          </a:p>
        </p:txBody>
      </p:sp>
    </p:spTree>
    <p:extLst>
      <p:ext uri="{BB962C8B-B14F-4D97-AF65-F5344CB8AC3E}">
        <p14:creationId xmlns:p14="http://schemas.microsoft.com/office/powerpoint/2010/main" val="12859227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62050"/>
          </a:xfrm>
        </p:spPr>
        <p:txBody>
          <a:bodyPr lIns="90488" tIns="44450" rIns="90488" bIns="44450" anchor="b"/>
          <a:lstStyle/>
          <a:p>
            <a:r>
              <a:rPr lang="en-US" smtClean="0"/>
              <a:t>Functional Domains of </a:t>
            </a:r>
            <a:br>
              <a:rPr lang="en-US" smtClean="0"/>
            </a:br>
            <a:r>
              <a:rPr lang="en-US" smtClean="0"/>
              <a:t>The Executive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13788" cy="4114800"/>
          </a:xfrm>
        </p:spPr>
        <p:txBody>
          <a:bodyPr lIns="90488" tIns="44450" rIns="90488" bIns="44450"/>
          <a:lstStyle/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/>
              <a:t>Inhibit - stop an action or not react to impulse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/>
              <a:t>Shift - move from one task or situation to another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/>
              <a:t>Emotional Control - regulate emotional response</a:t>
            </a:r>
          </a:p>
          <a:p>
            <a:pPr>
              <a:lnSpc>
                <a:spcPct val="20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/>
              <a:t>Initiate - begin task, activity, attention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/>
              <a:t>Working Memory - hold information actively in mind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/>
              <a:t>Plan -  anticipate future events and develop steps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/>
              <a:t>Organize - establish, maintain order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/>
              <a:t>Self-monitor - attend to behavior/output; revise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457200" y="1397000"/>
            <a:ext cx="3962400" cy="546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1. Perception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/>
              <a:t>2. Conceptual thinking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/>
              <a:t>3. Language processes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/>
              <a:t>3. Visual-spatial processes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/>
              <a:t>4. Memory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/>
              <a:t>5. Sensory inputs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/>
              <a:t>6. Motor outputs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/>
              <a:t>7. Emotion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/>
              <a:t>8. Knowledge &amp; skills</a:t>
            </a:r>
          </a:p>
          <a:p>
            <a:pPr lvl="1" eaLnBrk="0" hangingPunct="0">
              <a:lnSpc>
                <a:spcPct val="50000"/>
              </a:lnSpc>
              <a:spcBef>
                <a:spcPct val="35000"/>
              </a:spcBef>
              <a:buFontTx/>
              <a:buChar char="•"/>
            </a:pPr>
            <a:r>
              <a:rPr lang="en-US" sz="2400"/>
              <a:t> social</a:t>
            </a:r>
          </a:p>
          <a:p>
            <a:pPr lvl="1" eaLnBrk="0" hangingPunct="0">
              <a:lnSpc>
                <a:spcPct val="50000"/>
              </a:lnSpc>
              <a:spcBef>
                <a:spcPct val="35000"/>
              </a:spcBef>
              <a:buFontTx/>
              <a:buChar char="•"/>
            </a:pPr>
            <a:r>
              <a:rPr lang="en-US" sz="2400"/>
              <a:t> non-social</a:t>
            </a:r>
            <a:endParaRPr lang="en-US" sz="2400" b="1" i="1" u="sng"/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0" y="152400"/>
            <a:ext cx="6511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Functions of the “Orchestra”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21" y="2209800"/>
            <a:ext cx="44958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228600" y="1471613"/>
            <a:ext cx="4191000" cy="405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Functions of the “Conductor”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/>
              <a:t>1.  Initiate goal-oriented action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/>
              <a:t>2.  Working Memory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/>
              <a:t>3.  Plan &amp; Organize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/>
              <a:t>4.  Self-monitor &amp; evaluate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/>
              <a:t>5.  Inhibit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/>
              <a:t>6.  Flexibility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/>
              <a:t>7.  Emotional regulation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/>
              <a:t>8.  Self-awareness</a:t>
            </a:r>
            <a:endParaRPr lang="en-US" sz="2000" b="1" i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4800600" y="1447800"/>
            <a:ext cx="39624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 u="sng"/>
              <a:t>Functions of the “Orchestra”</a:t>
            </a:r>
            <a:endParaRPr lang="en-US" sz="2000"/>
          </a:p>
          <a:p>
            <a:pPr eaLnBrk="0" hangingPunct="0">
              <a:spcBef>
                <a:spcPct val="50000"/>
              </a:spcBef>
            </a:pPr>
            <a:r>
              <a:rPr lang="en-US" sz="2000"/>
              <a:t>1. Perception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/>
              <a:t>2. Conceptual thinking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/>
              <a:t>3. Language processes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/>
              <a:t>3. Visual-spatial processes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/>
              <a:t>4. Memory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/>
              <a:t>5. Sensory inputs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/>
              <a:t>6. Motor outputs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/>
              <a:t>7. Emotion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/>
              <a:t>8. Knowledge &amp; skills</a:t>
            </a:r>
          </a:p>
          <a:p>
            <a:pPr lvl="1" eaLnBrk="0" hangingPunct="0">
              <a:lnSpc>
                <a:spcPct val="50000"/>
              </a:lnSpc>
              <a:spcBef>
                <a:spcPct val="35000"/>
              </a:spcBef>
              <a:buFontTx/>
              <a:buChar char="•"/>
            </a:pPr>
            <a:r>
              <a:rPr lang="en-US" sz="2000"/>
              <a:t> social</a:t>
            </a:r>
          </a:p>
          <a:p>
            <a:pPr lvl="1" eaLnBrk="0" hangingPunct="0">
              <a:lnSpc>
                <a:spcPct val="50000"/>
              </a:lnSpc>
              <a:spcBef>
                <a:spcPct val="35000"/>
              </a:spcBef>
              <a:buFontTx/>
              <a:buChar char="•"/>
            </a:pPr>
            <a:r>
              <a:rPr lang="en-US" sz="2000"/>
              <a:t> non-social</a:t>
            </a:r>
          </a:p>
        </p:txBody>
      </p:sp>
      <p:sp>
        <p:nvSpPr>
          <p:cNvPr id="297990" name="AutoShape 6"/>
          <p:cNvSpPr>
            <a:spLocks noChangeArrowheads="1"/>
          </p:cNvSpPr>
          <p:nvPr/>
        </p:nvSpPr>
        <p:spPr bwMode="auto">
          <a:xfrm>
            <a:off x="3962400" y="2971800"/>
            <a:ext cx="533400" cy="2286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91" name="AutoShape 7"/>
          <p:cNvSpPr>
            <a:spLocks noChangeArrowheads="1"/>
          </p:cNvSpPr>
          <p:nvPr/>
        </p:nvSpPr>
        <p:spPr bwMode="auto">
          <a:xfrm>
            <a:off x="3962400" y="4267200"/>
            <a:ext cx="533400" cy="2286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92" name="AutoShape 8"/>
          <p:cNvSpPr>
            <a:spLocks noChangeArrowheads="1"/>
          </p:cNvSpPr>
          <p:nvPr/>
        </p:nvSpPr>
        <p:spPr bwMode="auto">
          <a:xfrm>
            <a:off x="3962400" y="1676400"/>
            <a:ext cx="533400" cy="2286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9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autoUpdateAnimBg="0"/>
      <p:bldP spid="297987" grpId="0" autoUpdateAnimBg="0"/>
      <p:bldP spid="297990" grpId="0" animBg="1"/>
      <p:bldP spid="297991" grpId="0" animBg="1"/>
      <p:bldP spid="2979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62050"/>
          </a:xfrm>
        </p:spPr>
        <p:txBody>
          <a:bodyPr lIns="90488" tIns="44450" rIns="90488" bIns="44450" anchor="b"/>
          <a:lstStyle/>
          <a:p>
            <a:r>
              <a:rPr lang="en-US" smtClean="0"/>
              <a:t>Critical Features of Executive Control Functions</a:t>
            </a:r>
            <a:r>
              <a:rPr lang="en-US" sz="2800" smtClean="0"/>
              <a:t> </a:t>
            </a:r>
            <a:r>
              <a:rPr lang="en-US" sz="2000" smtClean="0"/>
              <a:t>(Denckla 1995)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r>
              <a:rPr lang="en-US" smtClean="0"/>
              <a:t>Provide for delayed responding</a:t>
            </a:r>
          </a:p>
          <a:p>
            <a:r>
              <a:rPr lang="en-US" smtClean="0"/>
              <a:t>Future-oriented</a:t>
            </a:r>
          </a:p>
          <a:p>
            <a:r>
              <a:rPr lang="en-US" smtClean="0"/>
              <a:t>Strategic action selection</a:t>
            </a:r>
          </a:p>
          <a:p>
            <a:r>
              <a:rPr lang="en-US" smtClean="0"/>
              <a:t>Intentionality</a:t>
            </a:r>
          </a:p>
          <a:p>
            <a:r>
              <a:rPr lang="en-US" smtClean="0"/>
              <a:t>Anticipatory Set</a:t>
            </a:r>
          </a:p>
          <a:p>
            <a:r>
              <a:rPr lang="en-US" smtClean="0"/>
              <a:t>Freedom from interference</a:t>
            </a:r>
          </a:p>
          <a:p>
            <a:r>
              <a:rPr lang="en-US" smtClean="0"/>
              <a:t>Ability to sequence behavioral outputs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53200" cy="1162050"/>
          </a:xfrm>
        </p:spPr>
        <p:txBody>
          <a:bodyPr lIns="90488" tIns="44450" rIns="90488" bIns="44450" anchor="b"/>
          <a:lstStyle/>
          <a:p>
            <a:r>
              <a:rPr lang="en-US" smtClean="0"/>
              <a:t>Demand Situations for Executive Functions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7772400" cy="4114800"/>
          </a:xfrm>
        </p:spPr>
        <p:txBody>
          <a:bodyPr lIns="90488" tIns="44450" rIns="90488" bIns="44450"/>
          <a:lstStyle/>
          <a:p>
            <a:r>
              <a:rPr lang="en-US" smtClean="0"/>
              <a:t>Multi-step tasks/ learning</a:t>
            </a:r>
          </a:p>
          <a:p>
            <a:r>
              <a:rPr lang="en-US" smtClean="0"/>
              <a:t>Novelty (lack of experience base) vs Automaticity (familiar)</a:t>
            </a:r>
          </a:p>
          <a:p>
            <a:r>
              <a:rPr lang="en-US" smtClean="0"/>
              <a:t>High vs low stress</a:t>
            </a:r>
          </a:p>
          <a:p>
            <a:r>
              <a:rPr lang="en-US" smtClean="0"/>
              <a:t>Future vs present orientation</a:t>
            </a:r>
          </a:p>
          <a:p>
            <a:r>
              <a:rPr lang="en-US" smtClean="0"/>
              <a:t>Intentional action selection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990600"/>
          </a:xfrm>
        </p:spPr>
        <p:txBody>
          <a:bodyPr/>
          <a:lstStyle/>
          <a:p>
            <a:r>
              <a:rPr lang="en-US" sz="3200" smtClean="0"/>
              <a:t>Outcome of “Good” Executive Function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6019800" cy="4114800"/>
          </a:xfrm>
        </p:spPr>
        <p:txBody>
          <a:bodyPr/>
          <a:lstStyle/>
          <a:p>
            <a:r>
              <a:rPr lang="en-US" smtClean="0"/>
              <a:t>Purposeful, goal-directed activity</a:t>
            </a:r>
          </a:p>
          <a:p>
            <a:r>
              <a:rPr lang="en-US" smtClean="0"/>
              <a:t>Active problem solving </a:t>
            </a:r>
          </a:p>
          <a:p>
            <a:r>
              <a:rPr lang="en-US" smtClean="0"/>
              <a:t>Self-control</a:t>
            </a:r>
          </a:p>
          <a:p>
            <a:r>
              <a:rPr lang="en-US" smtClean="0"/>
              <a:t>Independence</a:t>
            </a:r>
          </a:p>
          <a:p>
            <a:r>
              <a:rPr lang="en-US" smtClean="0"/>
              <a:t>Reliability and consistency</a:t>
            </a:r>
          </a:p>
          <a:p>
            <a:r>
              <a:rPr lang="en-US" smtClean="0"/>
              <a:t>Positive self-efficacy </a:t>
            </a:r>
          </a:p>
          <a:p>
            <a:r>
              <a:rPr lang="en-US" smtClean="0"/>
              <a:t>Internal locus of control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685800"/>
          </a:xfrm>
        </p:spPr>
        <p:txBody>
          <a:bodyPr lIns="90488" tIns="44450" rIns="90488" bIns="44450" anchor="b"/>
          <a:lstStyle/>
          <a:p>
            <a:r>
              <a:rPr lang="en-US" sz="3600" smtClean="0"/>
              <a:t>Contribution of EF to Other </a:t>
            </a:r>
            <a:br>
              <a:rPr lang="en-US" sz="3600" smtClean="0"/>
            </a:br>
            <a:r>
              <a:rPr lang="en-US" sz="3600" smtClean="0"/>
              <a:t>Areas of Functioning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678363"/>
          </a:xfrm>
        </p:spPr>
        <p:txBody>
          <a:bodyPr lIns="90488" tIns="44450" rIns="90488" bIns="44450"/>
          <a:lstStyle/>
          <a:p>
            <a:r>
              <a:rPr lang="en-US" smtClean="0"/>
              <a:t>Language-based Problem Solving</a:t>
            </a:r>
          </a:p>
          <a:p>
            <a:pPr lvl="1">
              <a:buSzPct val="75000"/>
            </a:pPr>
            <a:r>
              <a:rPr lang="en-US" smtClean="0"/>
              <a:t>Reading &amp; Writing - Working Memory, Organization</a:t>
            </a:r>
          </a:p>
          <a:p>
            <a:r>
              <a:rPr lang="en-US" smtClean="0"/>
              <a:t>Nonverbal Problem Solving</a:t>
            </a:r>
          </a:p>
          <a:p>
            <a:pPr lvl="1">
              <a:buSzPct val="75000"/>
            </a:pPr>
            <a:r>
              <a:rPr lang="en-US" smtClean="0"/>
              <a:t>Novelty, Organization, Flexibility</a:t>
            </a:r>
          </a:p>
          <a:p>
            <a:r>
              <a:rPr lang="en-US" smtClean="0"/>
              <a:t>Communication Problems</a:t>
            </a:r>
          </a:p>
          <a:p>
            <a:pPr lvl="1"/>
            <a:r>
              <a:rPr lang="en-US" smtClean="0"/>
              <a:t>Organization, Impulsivity, Working Memory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162800" cy="1143000"/>
          </a:xfrm>
        </p:spPr>
        <p:txBody>
          <a:bodyPr/>
          <a:lstStyle/>
          <a:p>
            <a:pPr algn="ctr"/>
            <a:r>
              <a:rPr lang="en-US" sz="3600" b="1" dirty="0" smtClean="0"/>
              <a:t>How </a:t>
            </a:r>
            <a:r>
              <a:rPr lang="en-US" sz="3600" b="1" dirty="0" smtClean="0"/>
              <a:t>are deficits </a:t>
            </a:r>
            <a:r>
              <a:rPr lang="en-US" sz="3600" b="1" dirty="0" smtClean="0"/>
              <a:t>in </a:t>
            </a:r>
            <a:br>
              <a:rPr lang="en-US" sz="3600" b="1" dirty="0" smtClean="0"/>
            </a:br>
            <a:r>
              <a:rPr lang="en-US" sz="3600" b="1" dirty="0" smtClean="0"/>
              <a:t>executive </a:t>
            </a:r>
            <a:r>
              <a:rPr lang="en-US" sz="3600" b="1" dirty="0" smtClean="0"/>
              <a:t>function identified?</a:t>
            </a:r>
            <a:endParaRPr lang="en-US" sz="3600" b="1" dirty="0" smtClean="0"/>
          </a:p>
        </p:txBody>
      </p:sp>
      <p:sp>
        <p:nvSpPr>
          <p:cNvPr id="12595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7675"/>
            <a:ext cx="4800600" cy="619125"/>
          </a:xfrm>
        </p:spPr>
        <p:txBody>
          <a:bodyPr lIns="90488" tIns="44450" rIns="90488" bIns="44450" anchor="b"/>
          <a:lstStyle/>
          <a:p>
            <a:r>
              <a:rPr lang="en-US" smtClean="0"/>
              <a:t>Assessment of Executive Functions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32788" cy="4800600"/>
          </a:xfrm>
        </p:spPr>
        <p:txBody>
          <a:bodyPr lIns="90488" tIns="44450" rIns="90488" bIns="44450"/>
          <a:lstStyle/>
          <a:p>
            <a:r>
              <a:rPr lang="en-US" sz="2800" smtClean="0"/>
              <a:t>EF are dynamic, fluid</a:t>
            </a:r>
          </a:p>
          <a:p>
            <a:r>
              <a:rPr lang="en-US" sz="2800" smtClean="0"/>
              <a:t>“Executive” is often provided by the examiner, family members, environmental structure</a:t>
            </a:r>
          </a:p>
          <a:p>
            <a:r>
              <a:rPr lang="en-US" sz="2800" smtClean="0"/>
              <a:t>All formal tests and informal tasks are multi-dimensional, requiring both content and EF  </a:t>
            </a:r>
          </a:p>
          <a:p>
            <a:r>
              <a:rPr lang="en-US" sz="2800" smtClean="0"/>
              <a:t>EF deficits should be seen across domains</a:t>
            </a:r>
          </a:p>
          <a:p>
            <a:r>
              <a:rPr lang="en-US" sz="2800" smtClean="0"/>
              <a:t>Need measures of a client’s real-world expression of executive dysfuncion to have a complete picture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781050"/>
          </a:xfrm>
        </p:spPr>
        <p:txBody>
          <a:bodyPr lIns="90488" tIns="44450" rIns="90488" bIns="44450" anchor="b"/>
          <a:lstStyle/>
          <a:p>
            <a:r>
              <a:rPr lang="en-US" smtClean="0"/>
              <a:t>Assessing the Executive Functions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800600"/>
          </a:xfrm>
        </p:spPr>
        <p:txBody>
          <a:bodyPr lIns="90488" tIns="44450" rIns="90488" bIns="44450"/>
          <a:lstStyle/>
          <a:p>
            <a:r>
              <a:rPr lang="en-US" smtClean="0"/>
              <a:t>No formal, single test of EF</a:t>
            </a:r>
          </a:p>
          <a:p>
            <a:r>
              <a:rPr lang="en-US" smtClean="0"/>
              <a:t>Indirect observation; inferences made</a:t>
            </a:r>
          </a:p>
          <a:p>
            <a:r>
              <a:rPr lang="en-US" smtClean="0"/>
              <a:t>IQ: tasks may be too structured to involve EF.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The Silent Epidemic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This epidemic is the leading killer and cause of disability in children and young adults.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Academic </a:t>
            </a:r>
            <a:r>
              <a:rPr lang="en-US" sz="2600" dirty="0" smtClean="0"/>
              <a:t>and/or behavioral problems can emerge later and not be attributed to the earlier brain injury. 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Many </a:t>
            </a:r>
            <a:r>
              <a:rPr lang="en-US" sz="2600" dirty="0" smtClean="0"/>
              <a:t>children and their families are not aware that special attention is needed. 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Family </a:t>
            </a:r>
            <a:r>
              <a:rPr lang="en-US" sz="2600" dirty="0" smtClean="0"/>
              <a:t>members, school personnel, and even medical professionals often have trouble figuring out why a child’s behavior or abilities have changed when symptoms finally appear.</a:t>
            </a:r>
          </a:p>
        </p:txBody>
      </p:sp>
    </p:spTree>
    <p:extLst>
      <p:ext uri="{BB962C8B-B14F-4D97-AF65-F5344CB8AC3E}">
        <p14:creationId xmlns:p14="http://schemas.microsoft.com/office/powerpoint/2010/main" val="1101288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of Assessing EF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“Micro” Level - Tests</a:t>
            </a:r>
          </a:p>
          <a:p>
            <a:pPr lvl="1"/>
            <a:r>
              <a:rPr lang="en-US" smtClean="0"/>
              <a:t>Specific processes (e.g., working memory, response inhibition, organization, flexibility)</a:t>
            </a:r>
          </a:p>
          <a:p>
            <a:pPr lvl="2"/>
            <a:r>
              <a:rPr lang="en-US" smtClean="0"/>
              <a:t>Performance Tests</a:t>
            </a:r>
          </a:p>
          <a:p>
            <a:r>
              <a:rPr lang="en-US" smtClean="0"/>
              <a:t>“Macro” Level - Real-world action</a:t>
            </a:r>
          </a:p>
          <a:p>
            <a:pPr lvl="1"/>
            <a:r>
              <a:rPr lang="en-US" smtClean="0"/>
              <a:t>Everyday behavior and performance in context</a:t>
            </a:r>
          </a:p>
          <a:p>
            <a:pPr lvl="2"/>
            <a:r>
              <a:rPr lang="en-US" smtClean="0"/>
              <a:t>Behavior ratings (Self, Others)</a:t>
            </a:r>
          </a:p>
          <a:p>
            <a:pPr lvl="2"/>
            <a:r>
              <a:rPr lang="en-US" smtClean="0"/>
              <a:t>In vivo observation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3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057400"/>
            <a:ext cx="7772400" cy="1447800"/>
          </a:xfrm>
        </p:spPr>
        <p:txBody>
          <a:bodyPr/>
          <a:lstStyle/>
          <a:p>
            <a:pPr algn="ctr"/>
            <a:r>
              <a:rPr lang="en-US" b="1" dirty="0" smtClean="0"/>
              <a:t>Principles of Executive Function Intervention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93700"/>
            <a:ext cx="7010400" cy="673100"/>
          </a:xfrm>
        </p:spPr>
        <p:txBody>
          <a:bodyPr lIns="90488" tIns="44450" rIns="90488" bIns="44450" anchor="b"/>
          <a:lstStyle/>
          <a:p>
            <a:r>
              <a:rPr lang="en-US" sz="3600" smtClean="0"/>
              <a:t>Interventions: General Principles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572000"/>
          </a:xfrm>
        </p:spPr>
        <p:txBody>
          <a:bodyPr lIns="90488" tIns="44450" rIns="90488" bIns="44450"/>
          <a:lstStyle/>
          <a:p>
            <a:r>
              <a:rPr lang="en-US" b="1" u="sng" smtClean="0"/>
              <a:t>Good Assessment</a:t>
            </a:r>
            <a:r>
              <a:rPr lang="en-US" smtClean="0"/>
              <a:t>:  </a:t>
            </a:r>
          </a:p>
          <a:p>
            <a:pPr lvl="1"/>
            <a:r>
              <a:rPr lang="en-US" smtClean="0"/>
              <a:t>Define relevant EF deficit, associated domain specific abilities or deficits, and task/situational demands</a:t>
            </a:r>
          </a:p>
          <a:p>
            <a:r>
              <a:rPr lang="en-US" smtClean="0"/>
              <a:t>Determine the </a:t>
            </a:r>
            <a:r>
              <a:rPr lang="en-US" u="sng" smtClean="0"/>
              <a:t>overall functioning level</a:t>
            </a:r>
            <a:r>
              <a:rPr lang="en-US" smtClean="0"/>
              <a:t> of client and what are appropriate expectations for EF.</a:t>
            </a: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305800" cy="673100"/>
          </a:xfrm>
        </p:spPr>
        <p:txBody>
          <a:bodyPr lIns="90488" tIns="44450" rIns="90488" bIns="44450" anchor="b"/>
          <a:lstStyle/>
          <a:p>
            <a:r>
              <a:rPr lang="en-US" sz="3600" smtClean="0"/>
              <a:t>Interventions: General Principles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82000" cy="3429000"/>
          </a:xfrm>
        </p:spPr>
        <p:txBody>
          <a:bodyPr lIns="90488" tIns="44450" rIns="90488" bIns="44450"/>
          <a:lstStyle/>
          <a:p>
            <a:r>
              <a:rPr lang="en-US" smtClean="0"/>
              <a:t>Teach </a:t>
            </a:r>
            <a:r>
              <a:rPr lang="en-US" u="sng" smtClean="0"/>
              <a:t>goal-directed</a:t>
            </a:r>
            <a:r>
              <a:rPr lang="en-US" smtClean="0"/>
              <a:t> problem-solving </a:t>
            </a:r>
            <a:r>
              <a:rPr lang="en-US" u="sng" smtClean="0"/>
              <a:t>process</a:t>
            </a:r>
            <a:r>
              <a:rPr lang="en-US" smtClean="0"/>
              <a:t>,</a:t>
            </a:r>
            <a:endParaRPr lang="en-US" u="sng" smtClean="0"/>
          </a:p>
          <a:p>
            <a:r>
              <a:rPr lang="en-US" smtClean="0"/>
              <a:t>within everyday meaningful routines,</a:t>
            </a:r>
          </a:p>
          <a:p>
            <a:r>
              <a:rPr lang="en-US" smtClean="0"/>
              <a:t>having real-world relevance and application,</a:t>
            </a:r>
          </a:p>
          <a:p>
            <a:r>
              <a:rPr lang="en-US" smtClean="0"/>
              <a:t>using key people (family members/ friends) as models, “coaches”  (Co-conductor).</a:t>
            </a:r>
          </a:p>
          <a:p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704850"/>
          </a:xfrm>
        </p:spPr>
        <p:txBody>
          <a:bodyPr/>
          <a:lstStyle/>
          <a:p>
            <a:r>
              <a:rPr lang="en-US" sz="3600" smtClean="0"/>
              <a:t>Interventions:  General Principles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External to internal process</a:t>
            </a:r>
          </a:p>
          <a:p>
            <a:r>
              <a:rPr lang="en-US" dirty="0" smtClean="0"/>
              <a:t>External models of multi-step problem-solving routines</a:t>
            </a:r>
          </a:p>
          <a:p>
            <a:r>
              <a:rPr lang="en-US" dirty="0" smtClean="0"/>
              <a:t>External guidance to develop &amp; implement everyday routines</a:t>
            </a:r>
          </a:p>
          <a:p>
            <a:r>
              <a:rPr lang="en-US" dirty="0" smtClean="0"/>
              <a:t>Practice application/ use of routines</a:t>
            </a:r>
          </a:p>
          <a:p>
            <a:r>
              <a:rPr lang="en-US" dirty="0" smtClean="0"/>
              <a:t>Fade external support to cueing internal generation &amp; use of routines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010400" cy="704850"/>
          </a:xfrm>
        </p:spPr>
        <p:txBody>
          <a:bodyPr/>
          <a:lstStyle/>
          <a:p>
            <a:r>
              <a:rPr lang="en-US" sz="3600" smtClean="0"/>
              <a:t>Interventions:  General Principles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External to internal process</a:t>
            </a:r>
          </a:p>
          <a:p>
            <a:r>
              <a:rPr lang="en-US" dirty="0" smtClean="0"/>
              <a:t>Internal control to generate &amp; use specific problem-solving routine</a:t>
            </a:r>
          </a:p>
          <a:p>
            <a:r>
              <a:rPr lang="en-US" dirty="0" smtClean="0"/>
              <a:t>Generalization to new situation, requiring some external guidance</a:t>
            </a:r>
          </a:p>
          <a:p>
            <a:r>
              <a:rPr lang="en-US" dirty="0" smtClean="0"/>
              <a:t>Accumulate experience, examine conditions for selective use of various routines</a:t>
            </a:r>
          </a:p>
          <a:p>
            <a:r>
              <a:rPr lang="en-US" dirty="0" smtClean="0"/>
              <a:t>Feedback throughout (i.e., reward)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 lIns="90488" tIns="44450" rIns="90488" bIns="44450" anchor="b"/>
          <a:lstStyle/>
          <a:p>
            <a:r>
              <a:rPr lang="en-US" sz="3600" smtClean="0"/>
              <a:t>Structuring an Executive Function Rehabilitation Program</a:t>
            </a:r>
            <a:r>
              <a:rPr lang="en-US" sz="3600" b="1" smtClean="0"/>
              <a:t> </a:t>
            </a:r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7772400" cy="4114800"/>
          </a:xfrm>
        </p:spPr>
        <p:txBody>
          <a:bodyPr lIns="90488" tIns="44450" rIns="90488" bIns="44450"/>
          <a:lstStyle/>
          <a:p>
            <a:r>
              <a:rPr lang="en-US" dirty="0" smtClean="0"/>
              <a:t>Use of everyday routines with (e.g., Goal-Plan-Do-Review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Support working memory via “hard copy” of routine</a:t>
            </a:r>
          </a:p>
          <a:p>
            <a:endParaRPr lang="en-US" dirty="0" smtClean="0"/>
          </a:p>
          <a:p>
            <a:r>
              <a:rPr lang="en-US" dirty="0" smtClean="0"/>
              <a:t>Allowing </a:t>
            </a:r>
            <a:r>
              <a:rPr lang="en-US" dirty="0" smtClean="0"/>
              <a:t>client to become increasingly more active in formulating plans and reviewing their performance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0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0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0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705600" cy="552450"/>
          </a:xfrm>
        </p:spPr>
        <p:txBody>
          <a:bodyPr/>
          <a:lstStyle/>
          <a:p>
            <a:r>
              <a:rPr lang="en-US" sz="3600" smtClean="0"/>
              <a:t>Goal-Plan-Do-Review</a:t>
            </a:r>
          </a:p>
        </p:txBody>
      </p:sp>
      <p:sp>
        <p:nvSpPr>
          <p:cNvPr id="422915" name="Text Box 3"/>
          <p:cNvSpPr txBox="1">
            <a:spLocks noChangeArrowheads="1"/>
          </p:cNvSpPr>
          <p:nvPr/>
        </p:nvSpPr>
        <p:spPr bwMode="auto">
          <a:xfrm>
            <a:off x="609600" y="1281260"/>
            <a:ext cx="7162800" cy="6001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b="1" dirty="0">
                <a:latin typeface="Times New Roman" pitchFamily="18" charset="0"/>
              </a:rPr>
              <a:t>GOAL</a:t>
            </a:r>
          </a:p>
          <a:p>
            <a:pPr algn="ctr" eaLnBrk="0" hangingPunct="0">
              <a:defRPr/>
            </a:pPr>
            <a:r>
              <a:rPr lang="en-GB" sz="1200" dirty="0">
                <a:latin typeface="Times New Roman" pitchFamily="18" charset="0"/>
              </a:rPr>
              <a:t>What do I want to accomplish?</a:t>
            </a:r>
          </a:p>
          <a:p>
            <a:pPr eaLnBrk="0" hangingPunct="0">
              <a:defRPr/>
            </a:pPr>
            <a:endParaRPr lang="en-GB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GB" b="1" dirty="0">
                <a:latin typeface="Times New Roman" pitchFamily="18" charset="0"/>
              </a:rPr>
              <a:t>PLAN</a:t>
            </a:r>
          </a:p>
          <a:p>
            <a:pPr algn="ctr" eaLnBrk="0" hangingPunct="0">
              <a:defRPr/>
            </a:pPr>
            <a:r>
              <a:rPr lang="en-GB" sz="1200" dirty="0">
                <a:latin typeface="Times New Roman" pitchFamily="18" charset="0"/>
              </a:rPr>
              <a:t>How am I going to accomplish my goal?</a:t>
            </a:r>
          </a:p>
          <a:p>
            <a:pPr eaLnBrk="0" hangingPunct="0">
              <a:defRPr/>
            </a:pPr>
            <a:endParaRPr lang="en-GB" sz="1200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GB" sz="1200" b="1" dirty="0">
                <a:latin typeface="Times New Roman" pitchFamily="18" charset="0"/>
              </a:rPr>
              <a:t>MATERIALS/ EQUIPMENT</a:t>
            </a:r>
            <a:r>
              <a:rPr lang="en-GB" sz="1200" dirty="0">
                <a:latin typeface="Times New Roman" pitchFamily="18" charset="0"/>
              </a:rPr>
              <a:t>	</a:t>
            </a:r>
            <a:r>
              <a:rPr lang="en-GB" sz="1200" b="1" dirty="0">
                <a:latin typeface="Times New Roman" pitchFamily="18" charset="0"/>
              </a:rPr>
              <a:t>STEPS/ASSIGNMENTS</a:t>
            </a:r>
            <a:endParaRPr lang="en-GB" sz="1200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GB" sz="1200" dirty="0">
                <a:latin typeface="Times New Roman" pitchFamily="18" charset="0"/>
              </a:rPr>
              <a:t>1.			1.</a:t>
            </a:r>
          </a:p>
          <a:p>
            <a:pPr algn="ctr" eaLnBrk="0" hangingPunct="0">
              <a:defRPr/>
            </a:pPr>
            <a:r>
              <a:rPr lang="en-GB" sz="1200" dirty="0">
                <a:latin typeface="Times New Roman" pitchFamily="18" charset="0"/>
              </a:rPr>
              <a:t>2.			2.</a:t>
            </a:r>
          </a:p>
          <a:p>
            <a:pPr algn="ctr" eaLnBrk="0" hangingPunct="0">
              <a:defRPr/>
            </a:pPr>
            <a:endParaRPr lang="en-GB" sz="1200" dirty="0">
              <a:latin typeface="Times New Roman" pitchFamily="18" charset="0"/>
            </a:endParaRPr>
          </a:p>
          <a:p>
            <a:pPr algn="ctr" eaLnBrk="0" hangingPunct="0">
              <a:spcAft>
                <a:spcPct val="50000"/>
              </a:spcAft>
              <a:defRPr/>
            </a:pPr>
            <a:r>
              <a:rPr lang="en-GB" sz="1200" b="1" dirty="0">
                <a:latin typeface="Times New Roman" pitchFamily="18" charset="0"/>
              </a:rPr>
              <a:t>PREDICTION:  HOW WELL WILL I DO?</a:t>
            </a:r>
          </a:p>
          <a:p>
            <a:pPr algn="ctr" eaLnBrk="0" hangingPunct="0">
              <a:defRPr/>
            </a:pPr>
            <a:r>
              <a:rPr lang="en-GB" sz="1200" b="1" dirty="0">
                <a:latin typeface="Times New Roman" pitchFamily="18" charset="0"/>
              </a:rPr>
              <a:t>Self rating 	1     2     3     4     5     6     7     8     9     10</a:t>
            </a:r>
          </a:p>
          <a:p>
            <a:pPr algn="ctr" eaLnBrk="0" hangingPunct="0">
              <a:defRPr/>
            </a:pPr>
            <a:r>
              <a:rPr lang="en-GB" sz="1200" b="1" dirty="0">
                <a:latin typeface="Times New Roman" pitchFamily="18" charset="0"/>
              </a:rPr>
              <a:t>Other Rating	1     2     3     4     5     6     7     8     9     10</a:t>
            </a:r>
          </a:p>
          <a:p>
            <a:pPr algn="ctr" eaLnBrk="0" hangingPunct="0">
              <a:defRPr/>
            </a:pPr>
            <a:r>
              <a:rPr lang="en-GB" sz="1200" b="1" dirty="0">
                <a:latin typeface="Times New Roman" pitchFamily="18" charset="0"/>
              </a:rPr>
              <a:t>How much will I get done?</a:t>
            </a:r>
          </a:p>
          <a:p>
            <a:pPr algn="ctr" eaLnBrk="0" hangingPunct="0">
              <a:defRPr/>
            </a:pPr>
            <a:endParaRPr lang="en-GB" sz="1200" b="1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GB" b="1" dirty="0">
                <a:latin typeface="Times New Roman" pitchFamily="18" charset="0"/>
              </a:rPr>
              <a:t>DO</a:t>
            </a:r>
            <a:endParaRPr lang="en-GB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GB" sz="1200" b="1" dirty="0">
                <a:latin typeface="Times New Roman" pitchFamily="18" charset="0"/>
              </a:rPr>
              <a:t>PROBLEMS</a:t>
            </a:r>
            <a:r>
              <a:rPr lang="en-GB" sz="1200" dirty="0">
                <a:latin typeface="Times New Roman" pitchFamily="18" charset="0"/>
              </a:rPr>
              <a:t>			</a:t>
            </a:r>
            <a:r>
              <a:rPr lang="en-GB" sz="1200" b="1" dirty="0">
                <a:latin typeface="Times New Roman" pitchFamily="18" charset="0"/>
              </a:rPr>
              <a:t>SOLUTIONS</a:t>
            </a:r>
            <a:endParaRPr lang="en-GB" sz="1200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GB" sz="1200" dirty="0">
                <a:latin typeface="Times New Roman" pitchFamily="18" charset="0"/>
              </a:rPr>
              <a:t>1.			1.</a:t>
            </a:r>
          </a:p>
          <a:p>
            <a:pPr algn="ctr" eaLnBrk="0" hangingPunct="0">
              <a:defRPr/>
            </a:pPr>
            <a:r>
              <a:rPr lang="en-GB" sz="1200" dirty="0">
                <a:latin typeface="Times New Roman" pitchFamily="18" charset="0"/>
              </a:rPr>
              <a:t>2.			2.</a:t>
            </a:r>
          </a:p>
          <a:p>
            <a:pPr algn="ctr" eaLnBrk="0" hangingPunct="0">
              <a:defRPr/>
            </a:pPr>
            <a:r>
              <a:rPr lang="en-GB" sz="1200" dirty="0">
                <a:latin typeface="Times New Roman" pitchFamily="18" charset="0"/>
              </a:rPr>
              <a:t>3.			3.</a:t>
            </a:r>
          </a:p>
          <a:p>
            <a:pPr algn="ctr" eaLnBrk="0" hangingPunct="0">
              <a:defRPr/>
            </a:pPr>
            <a:r>
              <a:rPr lang="en-GB" b="1" dirty="0">
                <a:latin typeface="Times New Roman" pitchFamily="18" charset="0"/>
              </a:rPr>
              <a:t>REVIEW</a:t>
            </a:r>
            <a:r>
              <a:rPr lang="en-GB" sz="1200" b="1" dirty="0">
                <a:latin typeface="Times New Roman" pitchFamily="18" charset="0"/>
              </a:rPr>
              <a:t>:  HOW DID I DO?</a:t>
            </a:r>
            <a:endParaRPr lang="en-GB" sz="1200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GB" sz="1200" dirty="0">
                <a:latin typeface="Times New Roman" pitchFamily="18" charset="0"/>
              </a:rPr>
              <a:t>Self rating 	1     2     3     4     5     6     7     8     9     10</a:t>
            </a:r>
          </a:p>
          <a:p>
            <a:pPr algn="ctr" eaLnBrk="0" hangingPunct="0">
              <a:defRPr/>
            </a:pPr>
            <a:r>
              <a:rPr lang="en-GB" sz="1200" dirty="0">
                <a:latin typeface="Times New Roman" pitchFamily="18" charset="0"/>
              </a:rPr>
              <a:t>Other rating	1     2     3     4     5     6     7     8     9     10</a:t>
            </a:r>
          </a:p>
          <a:p>
            <a:pPr algn="ctr" eaLnBrk="0" hangingPunct="0">
              <a:defRPr/>
            </a:pPr>
            <a:endParaRPr lang="en-GB" sz="1200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GB" sz="1200" b="1" dirty="0">
                <a:latin typeface="Times New Roman" pitchFamily="18" charset="0"/>
              </a:rPr>
              <a:t>WHAT WORKED?</a:t>
            </a:r>
            <a:r>
              <a:rPr lang="en-GB" sz="1200" dirty="0">
                <a:latin typeface="Times New Roman" pitchFamily="18" charset="0"/>
              </a:rPr>
              <a:t>		</a:t>
            </a:r>
            <a:r>
              <a:rPr lang="en-GB" sz="1200" b="1" dirty="0">
                <a:latin typeface="Times New Roman" pitchFamily="18" charset="0"/>
              </a:rPr>
              <a:t>WHAT DIDN'T WORK</a:t>
            </a:r>
            <a:endParaRPr lang="en-GB" sz="1200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GB" sz="1200" dirty="0">
                <a:latin typeface="Times New Roman" pitchFamily="18" charset="0"/>
              </a:rPr>
              <a:t>1.			1.</a:t>
            </a:r>
          </a:p>
          <a:p>
            <a:pPr algn="ctr" eaLnBrk="0" hangingPunct="0">
              <a:defRPr/>
            </a:pPr>
            <a:r>
              <a:rPr lang="en-GB" sz="1200" dirty="0">
                <a:latin typeface="Times New Roman" pitchFamily="18" charset="0"/>
              </a:rPr>
              <a:t>2.			2.</a:t>
            </a:r>
          </a:p>
          <a:p>
            <a:pPr algn="ctr" eaLnBrk="0" hangingPunct="0">
              <a:defRPr/>
            </a:pPr>
            <a:endParaRPr lang="en-GB" sz="1200" b="1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GB" sz="1200" b="1" dirty="0">
                <a:latin typeface="Times New Roman" pitchFamily="18" charset="0"/>
              </a:rPr>
              <a:t>WHAT WILL I TRY NEXT TIME?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0" y="6324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Ylvisaker </a:t>
            </a:r>
            <a:r>
              <a:rPr lang="en-US" sz="1600" dirty="0"/>
              <a:t>and </a:t>
            </a:r>
            <a:r>
              <a:rPr lang="en-US" sz="1600" dirty="0" smtClean="0"/>
              <a:t>Feeney, 1998</a:t>
            </a:r>
            <a:endParaRPr lang="en-US" sz="1600" dirty="0"/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62050"/>
          </a:xfrm>
        </p:spPr>
        <p:txBody>
          <a:bodyPr lIns="90488" tIns="44450" rIns="90488" bIns="44450" anchor="b"/>
          <a:lstStyle/>
          <a:p>
            <a:r>
              <a:rPr lang="en-US" sz="3600" smtClean="0"/>
              <a:t>Reasons for a Reduced Executive Function Focus</a:t>
            </a:r>
          </a:p>
        </p:txBody>
      </p:sp>
      <p:sp>
        <p:nvSpPr>
          <p:cNvPr id="143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772400" cy="4114800"/>
          </a:xfrm>
        </p:spPr>
        <p:txBody>
          <a:bodyPr lIns="90488" tIns="44450" rIns="90488" bIns="44450"/>
          <a:lstStyle/>
          <a:p>
            <a:r>
              <a:rPr lang="en-US" smtClean="0"/>
              <a:t>Belief that executive functions are “higher order” and must wait on their treatment until “lower order” cognitive and social processes are developed/ treated</a:t>
            </a:r>
          </a:p>
          <a:p>
            <a:r>
              <a:rPr lang="en-US" smtClean="0"/>
              <a:t>Desire to protect the individual, resulting in family or care providers assuming responsibility for all executive aspects of the individual’s behavior</a:t>
            </a:r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934200" cy="838200"/>
          </a:xfrm>
        </p:spPr>
        <p:txBody>
          <a:bodyPr lIns="90488" tIns="44450" rIns="90488" bIns="44450" anchor="b"/>
          <a:lstStyle/>
          <a:p>
            <a:r>
              <a:rPr lang="en-US" smtClean="0"/>
              <a:t>Reasons for a Reduced Executive Function Focus</a:t>
            </a:r>
          </a:p>
        </p:txBody>
      </p:sp>
      <p:sp>
        <p:nvSpPr>
          <p:cNvPr id="1454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r>
              <a:rPr lang="en-US" smtClean="0"/>
              <a:t>Tendency to assume that role as helping professional, spouse, or parent requires assuming control for executive dimensions of tasks (identifying weaknesses, setting task/ treatment goals, planning and organizing activities, etc.)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Understanding Traumatic</a:t>
            </a:r>
            <a:br>
              <a:rPr lang="en-US" b="1" dirty="0" smtClean="0"/>
            </a:br>
            <a:r>
              <a:rPr lang="en-US" b="1" dirty="0" smtClean="0"/>
              <a:t> Brain Injury</a:t>
            </a:r>
          </a:p>
        </p:txBody>
      </p:sp>
      <p:sp>
        <p:nvSpPr>
          <p:cNvPr id="9625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9495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5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59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391400" cy="838200"/>
          </a:xfrm>
        </p:spPr>
        <p:txBody>
          <a:bodyPr lIns="90488" tIns="44450" rIns="90488" bIns="44450" anchor="b"/>
          <a:lstStyle/>
          <a:p>
            <a:r>
              <a:rPr lang="en-US" smtClean="0"/>
              <a:t>Reasons for a Reduced Executive Function Focus</a:t>
            </a:r>
          </a:p>
        </p:txBody>
      </p:sp>
      <p:sp>
        <p:nvSpPr>
          <p:cNvPr id="14746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229600" cy="4678363"/>
          </a:xfrm>
        </p:spPr>
        <p:txBody>
          <a:bodyPr lIns="90488" tIns="44450" rIns="90488" bIns="44450"/>
          <a:lstStyle/>
          <a:p>
            <a:r>
              <a:rPr lang="en-US" dirty="0" smtClean="0"/>
              <a:t>Lack of focus of executive function aspects of treatment within professional training </a:t>
            </a:r>
            <a:r>
              <a:rPr lang="en-US" dirty="0" smtClean="0"/>
              <a:t>programs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Client gives appearance of being in control under more familiar circumstances that rely on old knowledge, well-established routines</a:t>
            </a:r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0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07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934200" cy="914400"/>
          </a:xfrm>
        </p:spPr>
        <p:txBody>
          <a:bodyPr lIns="90488" tIns="44450" rIns="90488" bIns="44450" anchor="b"/>
          <a:lstStyle/>
          <a:p>
            <a:r>
              <a:rPr lang="en-US" sz="3600" dirty="0" smtClean="0"/>
              <a:t>Result of No Focus on Executive Function Treatment</a:t>
            </a:r>
            <a:r>
              <a:rPr lang="en-US" sz="3600" b="1" dirty="0" smtClean="0"/>
              <a:t> </a:t>
            </a:r>
          </a:p>
        </p:txBody>
      </p:sp>
      <p:sp>
        <p:nvSpPr>
          <p:cNvPr id="1495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r>
              <a:rPr lang="en-US" smtClean="0"/>
              <a:t>With luck, the client will develop some sporadic independent problem-solving skills</a:t>
            </a:r>
          </a:p>
          <a:p>
            <a:pPr>
              <a:buFontTx/>
              <a:buNone/>
            </a:pPr>
            <a:r>
              <a:rPr lang="en-US" b="1" u="sng" smtClean="0"/>
              <a:t>More likely</a:t>
            </a:r>
            <a:r>
              <a:rPr lang="en-US" smtClean="0"/>
              <a:t>,</a:t>
            </a:r>
          </a:p>
          <a:p>
            <a:r>
              <a:rPr lang="en-US" smtClean="0"/>
              <a:t>Develop learned helplessness</a:t>
            </a:r>
          </a:p>
          <a:p>
            <a:r>
              <a:rPr lang="en-US" smtClean="0"/>
              <a:t>Promote dependency</a:t>
            </a:r>
          </a:p>
          <a:p>
            <a:r>
              <a:rPr lang="en-US" smtClean="0"/>
              <a:t>Opposition toward caregivers</a:t>
            </a:r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5" name="Rectangle 4"/>
          <p:cNvSpPr>
            <a:spLocks noGrp="1" noChangeArrowheads="1"/>
          </p:cNvSpPr>
          <p:nvPr>
            <p:ph type="title"/>
          </p:nvPr>
        </p:nvSpPr>
        <p:spPr>
          <a:xfrm>
            <a:off x="-8641" y="533400"/>
            <a:ext cx="7162800" cy="457200"/>
          </a:xfrm>
        </p:spPr>
        <p:txBody>
          <a:bodyPr lIns="90488" tIns="44450" rIns="90488" bIns="44450" anchor="b"/>
          <a:lstStyle/>
          <a:p>
            <a:r>
              <a:rPr lang="en-US" sz="3600" dirty="0" smtClean="0"/>
              <a:t>Executive Function Intervention Across Contexts</a:t>
            </a:r>
            <a:endParaRPr lang="en-US" sz="3600" dirty="0" smtClean="0"/>
          </a:p>
        </p:txBody>
      </p:sp>
      <p:sp>
        <p:nvSpPr>
          <p:cNvPr id="15155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7772400" cy="4114800"/>
          </a:xfrm>
        </p:spPr>
        <p:txBody>
          <a:bodyPr lIns="90488" tIns="44450" rIns="90488" bIns="44450"/>
          <a:lstStyle/>
          <a:p>
            <a:r>
              <a:rPr lang="en-US" sz="2800" dirty="0" smtClean="0"/>
              <a:t>Coordinate executive function intervention across therapies </a:t>
            </a:r>
            <a:r>
              <a:rPr lang="en-US" sz="2800" dirty="0"/>
              <a:t>and </a:t>
            </a:r>
            <a:r>
              <a:rPr lang="en-US" sz="2800" dirty="0" smtClean="0"/>
              <a:t>environments</a:t>
            </a:r>
            <a:endParaRPr lang="en-US" sz="2800" dirty="0"/>
          </a:p>
          <a:p>
            <a:r>
              <a:rPr lang="en-US" sz="2800" dirty="0" smtClean="0"/>
              <a:t>Recognizing </a:t>
            </a:r>
            <a:r>
              <a:rPr lang="en-US" sz="2800" dirty="0" smtClean="0"/>
              <a:t>common executive routines between settings</a:t>
            </a:r>
          </a:p>
          <a:p>
            <a:r>
              <a:rPr lang="en-US" sz="2800" dirty="0" smtClean="0"/>
              <a:t>Utilizing similar strategies (e.g., Goal-Plan-Do-Review)</a:t>
            </a:r>
          </a:p>
          <a:p>
            <a:r>
              <a:rPr lang="en-US" sz="2800" dirty="0" smtClean="0"/>
              <a:t>Use of common Executive Routines notebook</a:t>
            </a:r>
          </a:p>
          <a:p>
            <a:r>
              <a:rPr lang="en-US" sz="2800" dirty="0" smtClean="0"/>
              <a:t>COMMUNICATION</a:t>
            </a:r>
          </a:p>
        </p:txBody>
      </p: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772400" cy="78105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Executive Function Intervention </a:t>
            </a:r>
            <a:r>
              <a:rPr lang="en-US" dirty="0" smtClean="0"/>
              <a:t>is Not</a:t>
            </a:r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772400" cy="4953000"/>
          </a:xfrm>
        </p:spPr>
        <p:txBody>
          <a:bodyPr/>
          <a:lstStyle/>
          <a:p>
            <a:r>
              <a:rPr lang="en-US" dirty="0" smtClean="0"/>
              <a:t>Specific set of skills/ information to “teach” client </a:t>
            </a:r>
          </a:p>
          <a:p>
            <a:r>
              <a:rPr lang="en-US" dirty="0" smtClean="0"/>
              <a:t>List of steps taped to the closet door</a:t>
            </a:r>
          </a:p>
          <a:p>
            <a:r>
              <a:rPr lang="en-US" dirty="0" smtClean="0"/>
              <a:t>Simple behavior modification to increase motivation</a:t>
            </a:r>
          </a:p>
          <a:p>
            <a:r>
              <a:rPr lang="en-US" dirty="0" smtClean="0"/>
              <a:t>A “client thing” - listing treatment goals without attention to the “how, who, where, when” of the delivery system</a:t>
            </a:r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8001000" cy="1143000"/>
          </a:xfrm>
        </p:spPr>
        <p:txBody>
          <a:bodyPr/>
          <a:lstStyle/>
          <a:p>
            <a:pPr algn="ctr"/>
            <a:r>
              <a:rPr lang="en-US" sz="4800" b="1" dirty="0" smtClean="0"/>
              <a:t>Domain-Specific Executive Function Intervention</a:t>
            </a:r>
            <a:endParaRPr lang="en-US" b="1" dirty="0" smtClean="0"/>
          </a:p>
        </p:txBody>
      </p:sp>
      <p:sp>
        <p:nvSpPr>
          <p:cNvPr id="16486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algn="just"/>
            <a:r>
              <a:rPr lang="en-US" smtClean="0"/>
              <a:t>Initiating: </a:t>
            </a:r>
          </a:p>
        </p:txBody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678363"/>
          </a:xfrm>
        </p:spPr>
        <p:txBody>
          <a:bodyPr lIns="90488" tIns="44450" rIns="90488" bIns="44450"/>
          <a:lstStyle/>
          <a:p>
            <a:r>
              <a:rPr lang="en-US" sz="2800" dirty="0" smtClean="0"/>
              <a:t>Increase structure of tasks</a:t>
            </a:r>
          </a:p>
          <a:p>
            <a:r>
              <a:rPr lang="en-US" sz="2800" dirty="0" smtClean="0"/>
              <a:t>Establish and rely on routines</a:t>
            </a:r>
          </a:p>
          <a:p>
            <a:r>
              <a:rPr lang="en-US" sz="2800" dirty="0" smtClean="0"/>
              <a:t>Determine minimal level of cue to help start and reduce cue over time</a:t>
            </a:r>
          </a:p>
          <a:p>
            <a:r>
              <a:rPr lang="en-US" sz="2800" dirty="0" smtClean="0"/>
              <a:t>Break tasks into small, manageable steps</a:t>
            </a:r>
          </a:p>
          <a:p>
            <a:r>
              <a:rPr lang="en-US" sz="2800" dirty="0" smtClean="0"/>
              <a:t>Place client with partner or group for modeling and cuing from peers</a:t>
            </a:r>
          </a:p>
          <a:p>
            <a:r>
              <a:rPr lang="en-US" sz="2800" dirty="0" smtClean="0"/>
              <a:t>Reframe "lack of motivation" as initiation deficit for client, spouse, other therapists</a:t>
            </a:r>
          </a:p>
        </p:txBody>
      </p:sp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algn="just"/>
            <a:r>
              <a:rPr lang="en-US" smtClean="0"/>
              <a:t>Sustaining:</a:t>
            </a: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3" y="1676400"/>
            <a:ext cx="8942387" cy="4648200"/>
          </a:xfrm>
        </p:spPr>
        <p:txBody>
          <a:bodyPr lIns="90488" tIns="44450" rIns="90488" bIns="44450"/>
          <a:lstStyle/>
          <a:p>
            <a:r>
              <a:rPr lang="en-US" sz="2800" dirty="0" smtClean="0"/>
              <a:t>Increase salience in task- rely on high interest tasks</a:t>
            </a:r>
          </a:p>
          <a:p>
            <a:r>
              <a:rPr lang="en-US" sz="2800" dirty="0" smtClean="0"/>
              <a:t>Hands-on activities support sustained attention problems</a:t>
            </a:r>
          </a:p>
          <a:p>
            <a:r>
              <a:rPr lang="en-US" sz="2800" dirty="0" smtClean="0"/>
              <a:t>Ask client to choose among topics of interest to increase investment</a:t>
            </a:r>
          </a:p>
          <a:p>
            <a:r>
              <a:rPr lang="en-US" sz="2800" dirty="0" smtClean="0"/>
              <a:t>Use verbal mediation to help remain focused</a:t>
            </a:r>
          </a:p>
          <a:p>
            <a:r>
              <a:rPr lang="en-US" sz="2800" dirty="0" smtClean="0"/>
              <a:t>Write down list of what to attend to for a specific task</a:t>
            </a:r>
          </a:p>
        </p:txBody>
      </p:sp>
    </p:spTree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086600" cy="838200"/>
          </a:xfrm>
        </p:spPr>
        <p:txBody>
          <a:bodyPr lIns="90488" tIns="44450" rIns="90488" bIns="44450" anchor="b"/>
          <a:lstStyle/>
          <a:p>
            <a:pPr algn="just"/>
            <a:r>
              <a:rPr lang="en-US" smtClean="0"/>
              <a:t>Sustained Working Memory:</a:t>
            </a:r>
          </a:p>
        </p:txBody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7239000" cy="4648200"/>
          </a:xfrm>
        </p:spPr>
        <p:txBody>
          <a:bodyPr lIns="90488" tIns="44450" rIns="90488" bIns="44450"/>
          <a:lstStyle/>
          <a:p>
            <a:r>
              <a:rPr lang="en-US" sz="2800" dirty="0" smtClean="0"/>
              <a:t>Repeat instructions as needed, perhaps quietly to the client</a:t>
            </a:r>
          </a:p>
          <a:p>
            <a:r>
              <a:rPr lang="en-US" sz="2800" dirty="0" smtClean="0"/>
              <a:t>Keep instructions clear and concise</a:t>
            </a:r>
          </a:p>
          <a:p>
            <a:r>
              <a:rPr lang="en-US" sz="2800" dirty="0" smtClean="0"/>
              <a:t>Concrete reference</a:t>
            </a:r>
          </a:p>
          <a:p>
            <a:r>
              <a:rPr lang="en-US" sz="2800" dirty="0" smtClean="0"/>
              <a:t>Use of script</a:t>
            </a:r>
          </a:p>
        </p:txBody>
      </p:sp>
    </p:spTree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algn="just"/>
            <a:r>
              <a:rPr lang="en-US" smtClean="0"/>
              <a:t>Inhibiting:  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678363"/>
          </a:xfrm>
        </p:spPr>
        <p:txBody>
          <a:bodyPr lIns="90488" tIns="44450" rIns="90488" bIns="44450"/>
          <a:lstStyle/>
          <a:p>
            <a:r>
              <a:rPr lang="en-US" sz="2800" dirty="0" smtClean="0"/>
              <a:t>Increase structure in environment to set limits for inhibition problems</a:t>
            </a:r>
          </a:p>
          <a:p>
            <a:r>
              <a:rPr lang="en-US" sz="2800" dirty="0" smtClean="0"/>
              <a:t>Make behavior and work expectations clear and explicit; review with client</a:t>
            </a:r>
          </a:p>
          <a:p>
            <a:r>
              <a:rPr lang="en-US" sz="2800" dirty="0" smtClean="0"/>
              <a:t>Post </a:t>
            </a:r>
            <a:r>
              <a:rPr lang="en-US" sz="2800" dirty="0" smtClean="0"/>
              <a:t>rules for behavior in </a:t>
            </a:r>
            <a:r>
              <a:rPr lang="en-US" sz="2800" dirty="0" smtClean="0"/>
              <a:t>view; point to them when client breaks rule</a:t>
            </a:r>
          </a:p>
          <a:p>
            <a:r>
              <a:rPr lang="en-US" sz="2800" dirty="0" smtClean="0"/>
              <a:t>Teach response delay techniques (counting to ten before acting)</a:t>
            </a:r>
          </a:p>
        </p:txBody>
      </p:sp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algn="just"/>
            <a:r>
              <a:rPr lang="en-US" smtClean="0"/>
              <a:t>Shifting: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229600" cy="4678363"/>
          </a:xfrm>
        </p:spPr>
        <p:txBody>
          <a:bodyPr lIns="90488" tIns="44450" rIns="90488" bIns="44450"/>
          <a:lstStyle/>
          <a:p>
            <a:r>
              <a:rPr lang="en-US" sz="2800" dirty="0" smtClean="0"/>
              <a:t>Increase routine to the day </a:t>
            </a:r>
          </a:p>
          <a:p>
            <a:r>
              <a:rPr lang="en-US" sz="2800" dirty="0" smtClean="0"/>
              <a:t>Make schedule clear and public</a:t>
            </a:r>
          </a:p>
          <a:p>
            <a:r>
              <a:rPr lang="en-US" sz="2800" dirty="0" smtClean="0"/>
              <a:t>Forewarn of any changes in schedule</a:t>
            </a:r>
          </a:p>
          <a:p>
            <a:r>
              <a:rPr lang="en-US" sz="2800" dirty="0" smtClean="0"/>
              <a:t>Give 2 minute warnings of time to change</a:t>
            </a:r>
          </a:p>
          <a:p>
            <a:r>
              <a:rPr lang="en-US" sz="2800" dirty="0" smtClean="0"/>
              <a:t>Make changes from one task to the next, or one topic to the next, clear and explicit</a:t>
            </a:r>
          </a:p>
          <a:p>
            <a:r>
              <a:rPr lang="en-US" sz="2800" dirty="0" smtClean="0"/>
              <a:t>Shifting may be a problem of inhibiting, so apply strategies for inhibition problems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858000" cy="838200"/>
          </a:xfrm>
        </p:spPr>
        <p:txBody>
          <a:bodyPr/>
          <a:lstStyle/>
          <a:p>
            <a:r>
              <a:rPr lang="en-US" sz="3200" smtClean="0"/>
              <a:t>What is a Traumatic Brain Injury?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traumatic brain injury (</a:t>
            </a:r>
            <a:r>
              <a:rPr lang="en-US" dirty="0" err="1" smtClean="0"/>
              <a:t>TBI</a:t>
            </a:r>
            <a:r>
              <a:rPr lang="en-US" dirty="0" smtClean="0"/>
              <a:t>) is:</a:t>
            </a:r>
          </a:p>
          <a:p>
            <a:pPr lvl="1"/>
            <a:r>
              <a:rPr lang="en-US" dirty="0" smtClean="0"/>
              <a:t>physical injury to brain tissue </a:t>
            </a:r>
          </a:p>
          <a:p>
            <a:pPr lvl="1"/>
            <a:r>
              <a:rPr lang="en-US" dirty="0" smtClean="0"/>
              <a:t>temporarily or permanently impairs brain function.</a:t>
            </a:r>
          </a:p>
          <a:p>
            <a:r>
              <a:rPr lang="en-US" dirty="0" err="1" smtClean="0"/>
              <a:t>TBI’s</a:t>
            </a:r>
            <a:r>
              <a:rPr lang="en-US" dirty="0" smtClean="0"/>
              <a:t> vary in severity</a:t>
            </a:r>
          </a:p>
          <a:p>
            <a:pPr lvl="1"/>
            <a:r>
              <a:rPr lang="en-US" dirty="0" smtClean="0"/>
              <a:t>Mild</a:t>
            </a:r>
          </a:p>
          <a:p>
            <a:pPr lvl="1"/>
            <a:r>
              <a:rPr lang="en-US" dirty="0" smtClean="0"/>
              <a:t>Moderate</a:t>
            </a:r>
          </a:p>
          <a:p>
            <a:pPr lvl="1"/>
            <a:r>
              <a:rPr lang="en-US" dirty="0" smtClean="0"/>
              <a:t>Severe</a:t>
            </a:r>
          </a:p>
        </p:txBody>
      </p:sp>
    </p:spTree>
    <p:extLst>
      <p:ext uri="{BB962C8B-B14F-4D97-AF65-F5344CB8AC3E}">
        <p14:creationId xmlns:p14="http://schemas.microsoft.com/office/powerpoint/2010/main" val="37935132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algn="just"/>
            <a:r>
              <a:rPr lang="en-US" smtClean="0"/>
              <a:t>Organizing: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r>
              <a:rPr lang="en-US" sz="2800" smtClean="0"/>
              <a:t>Increase organization in milieu</a:t>
            </a:r>
          </a:p>
          <a:p>
            <a:r>
              <a:rPr lang="en-US" sz="2800" smtClean="0"/>
              <a:t>Increase organization of therapy to serve as model and help client grasp structure of novel material</a:t>
            </a:r>
          </a:p>
          <a:p>
            <a:r>
              <a:rPr lang="en-US" sz="2800" smtClean="0"/>
              <a:t>Present the framework of new information to be learned at the outset, and review again at the end of a lesson</a:t>
            </a:r>
          </a:p>
          <a:p>
            <a:r>
              <a:rPr lang="en-US" sz="2800" smtClean="0"/>
              <a:t>Begin with tasks with only few steps and increase gradually</a:t>
            </a:r>
          </a:p>
        </p:txBody>
      </p:sp>
    </p:spTree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algn="just"/>
            <a:r>
              <a:rPr lang="en-US" smtClean="0"/>
              <a:t>Planning:  </a:t>
            </a:r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3" y="1676400"/>
            <a:ext cx="9170987" cy="4419600"/>
          </a:xfrm>
        </p:spPr>
        <p:txBody>
          <a:bodyPr lIns="90488" tIns="44450" rIns="90488" bIns="44450"/>
          <a:lstStyle/>
          <a:p>
            <a:r>
              <a:rPr lang="en-US" sz="2800" smtClean="0"/>
              <a:t>Practice with tasks with only a few steps first</a:t>
            </a:r>
          </a:p>
          <a:p>
            <a:r>
              <a:rPr lang="en-US" sz="2800" smtClean="0"/>
              <a:t>Teach simple flow charting as planning tool</a:t>
            </a:r>
          </a:p>
          <a:p>
            <a:r>
              <a:rPr lang="en-US" sz="2800" smtClean="0"/>
              <a:t>Practice with planning tasks (e.g., mazes)</a:t>
            </a:r>
          </a:p>
          <a:p>
            <a:r>
              <a:rPr lang="en-US" sz="2800" smtClean="0"/>
              <a:t>Ask client to verbalize plan before beginning work</a:t>
            </a:r>
          </a:p>
          <a:p>
            <a:r>
              <a:rPr lang="en-US" sz="2800" smtClean="0"/>
              <a:t>Ask client to verbalize second plan if first doesn't work</a:t>
            </a:r>
          </a:p>
          <a:p>
            <a:r>
              <a:rPr lang="en-US" sz="2800" smtClean="0"/>
              <a:t>Ask client to verbalize possible consequences of actions before beginning</a:t>
            </a:r>
          </a:p>
          <a:p>
            <a:r>
              <a:rPr lang="en-US" sz="2800" smtClean="0"/>
              <a:t>Review incidents of poor planning/anticipation with client</a:t>
            </a:r>
          </a:p>
          <a:p>
            <a:pPr>
              <a:buFontTx/>
              <a:buNone/>
            </a:pPr>
            <a:r>
              <a:rPr lang="en-US" sz="2400" smtClean="0"/>
              <a:t>		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Creating Executive Function Focused Treatment </a:t>
            </a:r>
            <a:r>
              <a:rPr lang="en-US" sz="3200" b="1" dirty="0" smtClean="0"/>
              <a:t>Plan/ Individual Education Plan  </a:t>
            </a:r>
            <a:r>
              <a:rPr lang="en-US" sz="3200" b="1" dirty="0" smtClean="0"/>
              <a:t>Goals</a:t>
            </a:r>
          </a:p>
        </p:txBody>
      </p:sp>
      <p:sp>
        <p:nvSpPr>
          <p:cNvPr id="15462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1963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781800" cy="838200"/>
          </a:xfrm>
        </p:spPr>
        <p:txBody>
          <a:bodyPr/>
          <a:lstStyle/>
          <a:p>
            <a:r>
              <a:rPr lang="en-US" sz="3200" smtClean="0"/>
              <a:t>EF Focused Treatment Plan Goals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7772400" cy="4114800"/>
          </a:xfrm>
        </p:spPr>
        <p:txBody>
          <a:bodyPr/>
          <a:lstStyle/>
          <a:p>
            <a:r>
              <a:rPr lang="en-US" b="1" smtClean="0"/>
              <a:t>Macro (Long-Term) Goal:</a:t>
            </a:r>
            <a:r>
              <a:rPr lang="en-US" smtClean="0"/>
              <a:t>  The Client will independently employ a systematic problem-solving method (e.g., Goal-Plan-Do-Review - GPDR) for tasks that involve multiple steps and/or require long-term planning.</a:t>
            </a:r>
          </a:p>
        </p:txBody>
      </p:sp>
    </p:spTree>
    <p:extLst>
      <p:ext uri="{BB962C8B-B14F-4D97-AF65-F5344CB8AC3E}">
        <p14:creationId xmlns:p14="http://schemas.microsoft.com/office/powerpoint/2010/main" val="1324678939"/>
      </p:ext>
    </p:extLst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838200"/>
          </a:xfrm>
        </p:spPr>
        <p:txBody>
          <a:bodyPr/>
          <a:lstStyle/>
          <a:p>
            <a:r>
              <a:rPr lang="en-US" sz="3200" smtClean="0"/>
              <a:t>EF Focused Treatment Plan Goals</a:t>
            </a:r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Note: For clients who are younger or with severe executive dysfunction, the objectives should be prefaced by the following statement:  “With directed assistance, Johnny/ Jenny will . . .”</a:t>
            </a:r>
          </a:p>
          <a:p>
            <a:pPr>
              <a:buFont typeface="Monotype Sorts"/>
              <a:buChar char="3"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40966062"/>
      </p:ext>
    </p:extLst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77724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b="1" i="1" smtClean="0"/>
              <a:t>Goal Setting:</a:t>
            </a:r>
            <a:r>
              <a:rPr lang="en-US" i="1" smtClean="0"/>
              <a:t> </a:t>
            </a:r>
          </a:p>
          <a:p>
            <a:pPr algn="just">
              <a:buFontTx/>
              <a:buNone/>
            </a:pPr>
            <a:r>
              <a:rPr lang="en-US" sz="2400" smtClean="0"/>
              <a:t>(1) The Client will participate with therapists in setting instructional goals (e.g., "I want to be able to read this book, write this paragraph, etc.”)</a:t>
            </a:r>
          </a:p>
          <a:p>
            <a:pPr algn="just">
              <a:buFontTx/>
              <a:buNone/>
            </a:pPr>
            <a:r>
              <a:rPr lang="en-US" sz="2400" smtClean="0"/>
              <a:t>(2) The Client will accurately predict how effectively he will accomplish a task.  For example, he will accurately predict whether or not he will be able to complete a task; predict how many (of something) he can finish; predict his grade on tests; predict how many problems he will be able to complete in a specific time period; etc. </a:t>
            </a:r>
          </a:p>
          <a:p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23579861"/>
      </p:ext>
    </p:extLst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772400" cy="5638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 i="1" smtClean="0"/>
              <a:t>Planning:</a:t>
            </a:r>
            <a:r>
              <a:rPr lang="en-US" sz="2400" smtClean="0"/>
              <a:t> </a:t>
            </a:r>
          </a:p>
          <a:p>
            <a:pPr algn="just">
              <a:buFontTx/>
              <a:buNone/>
            </a:pPr>
            <a:r>
              <a:rPr lang="en-US" sz="2400" smtClean="0"/>
              <a:t>(1) Given a routine (e.g., hygiene, clean his room), the Client will indicate what steps or items are needed and the order of the events. </a:t>
            </a:r>
          </a:p>
          <a:p>
            <a:pPr algn="just">
              <a:buFontTx/>
              <a:buNone/>
            </a:pPr>
            <a:r>
              <a:rPr lang="en-US" sz="2400" smtClean="0"/>
              <a:t>(2) Given a selection of 3 actions necessary for an instructional session, the Client will indicate their order, create a plan on paper, and stick to the plan. </a:t>
            </a:r>
          </a:p>
          <a:p>
            <a:pPr algn="just">
              <a:buFontTx/>
              <a:buNone/>
            </a:pPr>
            <a:r>
              <a:rPr lang="en-US" sz="2400" smtClean="0"/>
              <a:t>(3) Given a task that he correctly identifies as difficult for him, the Client will create a plan for accomplishing the task. </a:t>
            </a:r>
          </a:p>
          <a:p>
            <a:pPr algn="just">
              <a:buFontTx/>
              <a:buNone/>
            </a:pPr>
            <a:r>
              <a:rPr lang="en-US" sz="2400" smtClean="0"/>
              <a:t>(4) Having failed to achieve a predicted grade on a test, the Client will create a plan for improving performance for the next test.</a:t>
            </a:r>
          </a:p>
          <a:p>
            <a:pPr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6859346"/>
      </p:ext>
    </p:extLst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4876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 i="1" smtClean="0"/>
              <a:t>Organizing:</a:t>
            </a:r>
            <a:r>
              <a:rPr lang="en-US" i="1" smtClean="0"/>
              <a:t> </a:t>
            </a:r>
          </a:p>
          <a:p>
            <a:pPr algn="just">
              <a:buFontTx/>
              <a:buNone/>
            </a:pPr>
            <a:r>
              <a:rPr lang="en-US" sz="2400" smtClean="0"/>
              <a:t>(1) The Client will follow/ create a system for organizing personal items in his locker. </a:t>
            </a:r>
          </a:p>
          <a:p>
            <a:pPr algn="just">
              <a:buFontTx/>
              <a:buNone/>
            </a:pPr>
            <a:r>
              <a:rPr lang="en-US" sz="2400" smtClean="0"/>
              <a:t>(2) The Client will select and use a system to organize his assignments and other school work. </a:t>
            </a:r>
          </a:p>
          <a:p>
            <a:pPr algn="just">
              <a:buFontTx/>
              <a:buNone/>
            </a:pPr>
            <a:r>
              <a:rPr lang="en-US" sz="2400" smtClean="0"/>
              <a:t>(3) Given a complex task, the Client will organize the task on paper, including the materials needed, the steps to accomplish the task, and a time frame. </a:t>
            </a:r>
          </a:p>
          <a:p>
            <a:pPr algn="just">
              <a:buFontTx/>
              <a:buNone/>
            </a:pPr>
            <a:r>
              <a:rPr lang="en-US" sz="2400" smtClean="0"/>
              <a:t>(4) The Client will prepare an organized outline before proceeding with writing projects.</a:t>
            </a:r>
            <a:endParaRPr lang="en-US" i="1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4116563"/>
      </p:ext>
    </p:extLst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7724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 i="1" smtClean="0"/>
              <a:t>Self-Monitoring, Self-Evaluating:</a:t>
            </a:r>
            <a:r>
              <a:rPr lang="en-US" i="1" smtClean="0"/>
              <a:t> </a:t>
            </a:r>
          </a:p>
          <a:p>
            <a:pPr algn="just">
              <a:buFontTx/>
              <a:buNone/>
            </a:pPr>
            <a:r>
              <a:rPr lang="en-US" sz="2400" smtClean="0"/>
              <a:t>(1) The Client will keep a journal in which he records his plans and predictions for success and also records his actual level of performance and its relation to his predictions. </a:t>
            </a:r>
          </a:p>
          <a:p>
            <a:pPr algn="just">
              <a:buFontTx/>
              <a:buNone/>
            </a:pPr>
            <a:r>
              <a:rPr lang="en-US" sz="2400" smtClean="0"/>
              <a:t>(2) The Client will identify errors in his work without therapist assistance. </a:t>
            </a:r>
          </a:p>
          <a:p>
            <a:pPr algn="just">
              <a:buFontTx/>
              <a:buNone/>
            </a:pPr>
            <a:r>
              <a:rPr lang="en-US" sz="2400" smtClean="0"/>
              <a:t>(3) The Client’s rating of his performance on a 10-point scale will be within one point of the therapist's rating.</a:t>
            </a:r>
            <a:endParaRPr lang="en-US" i="1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6170462"/>
      </p:ext>
    </p:extLst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772400" cy="5562600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en-US" b="1" i="1" smtClean="0"/>
              <a:t>Self-Awareness:</a:t>
            </a:r>
            <a:r>
              <a:rPr lang="en-US" i="1" smtClean="0"/>
              <a:t> </a:t>
            </a:r>
          </a:p>
          <a:p>
            <a:pPr marL="609600" indent="-609600" algn="just">
              <a:buFontTx/>
              <a:buNone/>
            </a:pPr>
            <a:r>
              <a:rPr lang="en-US" sz="2000" smtClean="0"/>
              <a:t>(1) The Client will accurately identify tasks that are easy/difficult for him. </a:t>
            </a:r>
          </a:p>
          <a:p>
            <a:pPr marL="609600" indent="-609600" algn="just">
              <a:buFontTx/>
              <a:buNone/>
            </a:pPr>
            <a:r>
              <a:rPr lang="en-US" sz="2000" smtClean="0"/>
              <a:t>(2) The Client will accurately identify his/her strengths and weaknesses. </a:t>
            </a:r>
          </a:p>
          <a:p>
            <a:pPr marL="609600" indent="-609600" algn="just">
              <a:buFontTx/>
              <a:buNone/>
            </a:pPr>
            <a:r>
              <a:rPr lang="en-US" sz="2000" smtClean="0"/>
              <a:t>(3) The Client will explain why some tasks are easy/difficult for him.</a:t>
            </a:r>
            <a:r>
              <a:rPr lang="en-US" i="1" smtClean="0"/>
              <a:t> </a:t>
            </a:r>
          </a:p>
          <a:p>
            <a:pPr marL="609600" indent="-609600" algn="just">
              <a:lnSpc>
                <a:spcPct val="150000"/>
              </a:lnSpc>
              <a:buFontTx/>
              <a:buNone/>
            </a:pPr>
            <a:r>
              <a:rPr lang="en-US" b="1" i="1" smtClean="0"/>
              <a:t>Self-Initiating:</a:t>
            </a:r>
            <a:r>
              <a:rPr lang="en-US" i="1" smtClean="0"/>
              <a:t> </a:t>
            </a:r>
          </a:p>
          <a:p>
            <a:pPr marL="609600" indent="-609600" algn="just">
              <a:buFontTx/>
              <a:buAutoNum type="arabicParenBoth"/>
            </a:pPr>
            <a:r>
              <a:rPr lang="en-US" sz="2000" smtClean="0"/>
              <a:t>When the Client does not know what to do, he will ask for help. </a:t>
            </a:r>
          </a:p>
          <a:p>
            <a:pPr marL="609600" indent="-609600" algn="just">
              <a:buFontTx/>
              <a:buNone/>
            </a:pPr>
            <a:endParaRPr lang="en-US" sz="2000" smtClean="0"/>
          </a:p>
          <a:p>
            <a:pPr marL="609600" indent="-609600" algn="just">
              <a:buFontTx/>
              <a:buNone/>
            </a:pPr>
            <a:r>
              <a:rPr lang="en-US" sz="2000" smtClean="0"/>
              <a:t>(2) With regular/ minimal prompting from others, the Client will begin his assigned tasks, initiate work on his plan, etc.</a:t>
            </a:r>
            <a:endParaRPr lang="en-US" sz="2000" i="1" smtClean="0"/>
          </a:p>
          <a:p>
            <a:pPr marL="609600" indent="-609600">
              <a:buFontTx/>
              <a:buNone/>
            </a:pP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2325751770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858000" cy="838200"/>
          </a:xfrm>
        </p:spPr>
        <p:txBody>
          <a:bodyPr/>
          <a:lstStyle/>
          <a:p>
            <a:r>
              <a:rPr lang="en-US" sz="3600" b="1" dirty="0" smtClean="0"/>
              <a:t>Defining The Severity Of Traumatic Brain Injury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Mild (or minor)</a:t>
            </a:r>
          </a:p>
          <a:p>
            <a:pPr lvl="1"/>
            <a:r>
              <a:rPr lang="en-US" sz="2400" smtClean="0"/>
              <a:t>Brief (&lt;1 hour) or no loss of consciousness (LOC)</a:t>
            </a:r>
          </a:p>
          <a:p>
            <a:pPr lvl="1"/>
            <a:r>
              <a:rPr lang="en-US" sz="2400" smtClean="0"/>
              <a:t>Possible symptoms of a concussion</a:t>
            </a:r>
          </a:p>
          <a:p>
            <a:r>
              <a:rPr lang="en-US" sz="2800" smtClean="0"/>
              <a:t>Moderate</a:t>
            </a:r>
          </a:p>
          <a:p>
            <a:pPr lvl="1"/>
            <a:r>
              <a:rPr lang="en-US" sz="2400" smtClean="0"/>
              <a:t>LOC  more than 1 hour but less than 24 hours</a:t>
            </a:r>
          </a:p>
          <a:p>
            <a:pPr lvl="1"/>
            <a:r>
              <a:rPr lang="en-US" sz="2400" smtClean="0"/>
              <a:t>Neurological evaluation finds evidence of brain trauma</a:t>
            </a:r>
          </a:p>
          <a:p>
            <a:pPr lvl="1"/>
            <a:r>
              <a:rPr lang="en-US" sz="2400" smtClean="0"/>
              <a:t>Possible positive findings on CT scan or EEG</a:t>
            </a:r>
          </a:p>
          <a:p>
            <a:r>
              <a:rPr lang="en-US" sz="2800" smtClean="0"/>
              <a:t>Severe</a:t>
            </a:r>
          </a:p>
          <a:p>
            <a:pPr lvl="1"/>
            <a:r>
              <a:rPr lang="en-US" sz="2400" smtClean="0"/>
              <a:t>Coma &gt; 24 hours	</a:t>
            </a:r>
          </a:p>
          <a:p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5799650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1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96200" cy="762000"/>
          </a:xfrm>
        </p:spPr>
        <p:txBody>
          <a:bodyPr lIns="90488" tIns="44450" rIns="90488" bIns="44450" anchor="b"/>
          <a:lstStyle/>
          <a:p>
            <a:r>
              <a:rPr lang="en-US" sz="3200" smtClean="0"/>
              <a:t>Example with ADL’s</a:t>
            </a:r>
          </a:p>
        </p:txBody>
      </p:sp>
      <p:sp>
        <p:nvSpPr>
          <p:cNvPr id="1628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848600" cy="4648200"/>
          </a:xfrm>
        </p:spPr>
        <p:txBody>
          <a:bodyPr lIns="90488" tIns="44450" rIns="90488" bIns="44450"/>
          <a:lstStyle/>
          <a:p>
            <a:pPr lvl="1"/>
            <a:r>
              <a:rPr lang="en-US" smtClean="0"/>
              <a:t>Written statement of client’s goal for the ADL task</a:t>
            </a:r>
          </a:p>
          <a:p>
            <a:pPr lvl="1"/>
            <a:r>
              <a:rPr lang="en-US" smtClean="0"/>
              <a:t>Specific list of all the steps needed to accomplish the task</a:t>
            </a:r>
          </a:p>
          <a:p>
            <a:pPr lvl="1"/>
            <a:r>
              <a:rPr lang="en-US" smtClean="0"/>
              <a:t>Rate the performance (Self, Other)</a:t>
            </a:r>
          </a:p>
          <a:p>
            <a:pPr lvl="1"/>
            <a:r>
              <a:rPr lang="en-US" smtClean="0"/>
              <a:t>Discuss discrepancies in ratings</a:t>
            </a:r>
          </a:p>
          <a:p>
            <a:pPr lvl="1"/>
            <a:r>
              <a:rPr lang="en-US" smtClean="0"/>
              <a:t>Record what worked in one column and what didn’t work in another column</a:t>
            </a:r>
          </a:p>
          <a:p>
            <a:pPr lvl="1"/>
            <a:r>
              <a:rPr lang="en-US" smtClean="0"/>
              <a:t>Retain the written sheet in a notebook</a:t>
            </a:r>
          </a:p>
        </p:txBody>
      </p:sp>
    </p:spTree>
    <p:extLst>
      <p:ext uri="{BB962C8B-B14F-4D97-AF65-F5344CB8AC3E}">
        <p14:creationId xmlns:p14="http://schemas.microsoft.com/office/powerpoint/2010/main" val="1078616050"/>
      </p:ext>
    </p:extLst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mtClean="0"/>
              <a:t>Thank you for your attention!</a:t>
            </a:r>
          </a:p>
        </p:txBody>
      </p:sp>
      <p:sp>
        <p:nvSpPr>
          <p:cNvPr id="18022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 of TBI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Structural changes may be gross or microscopic.</a:t>
            </a:r>
          </a:p>
          <a:p>
            <a:r>
              <a:rPr lang="en-US" smtClean="0"/>
              <a:t>Patients with less severe brain injury may have no structural damage.</a:t>
            </a:r>
          </a:p>
          <a:p>
            <a:r>
              <a:rPr lang="en-US" smtClean="0"/>
              <a:t>Clinical manifestation vary largely in severity.</a:t>
            </a:r>
          </a:p>
          <a:p>
            <a:r>
              <a:rPr lang="en-US" smtClean="0"/>
              <a:t>Injuries are commonly categorized as </a:t>
            </a:r>
            <a:r>
              <a:rPr lang="en-US" i="1" smtClean="0"/>
              <a:t>open</a:t>
            </a:r>
            <a:r>
              <a:rPr lang="en-US" smtClean="0"/>
              <a:t> or </a:t>
            </a:r>
            <a:r>
              <a:rPr lang="en-US" i="1" smtClean="0"/>
              <a:t>closed</a:t>
            </a:r>
            <a:r>
              <a:rPr 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0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Head Injuries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Involve penetration of the scalp and skull.</a:t>
            </a:r>
          </a:p>
          <a:p>
            <a:endParaRPr lang="en-US" smtClean="0"/>
          </a:p>
          <a:p>
            <a:r>
              <a:rPr lang="en-US" smtClean="0"/>
              <a:t>They typically involve bullets or sharp objects.</a:t>
            </a:r>
          </a:p>
          <a:p>
            <a:endParaRPr lang="en-US" smtClean="0"/>
          </a:p>
          <a:p>
            <a:r>
              <a:rPr lang="en-US" smtClean="0"/>
              <a:t>A skull fracture with an overlying laceration due to severe blunt force is also considered an open injury.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686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800600" cy="838200"/>
          </a:xfrm>
        </p:spPr>
        <p:txBody>
          <a:bodyPr/>
          <a:lstStyle/>
          <a:p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Closed Head Injury	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Occurs when the head is struck, strikes an object, or is shook violently.</a:t>
            </a:r>
          </a:p>
          <a:p>
            <a:pPr>
              <a:lnSpc>
                <a:spcPct val="80000"/>
              </a:lnSpc>
            </a:pPr>
            <a:endParaRPr lang="en-US" sz="2400" i="1" smtClean="0"/>
          </a:p>
          <a:p>
            <a:pPr>
              <a:lnSpc>
                <a:spcPct val="80000"/>
              </a:lnSpc>
            </a:pPr>
            <a:r>
              <a:rPr lang="en-US" sz="2400" i="1" smtClean="0"/>
              <a:t>Acceleration/deceleration </a:t>
            </a:r>
            <a:r>
              <a:rPr lang="en-US" sz="2400" smtClean="0"/>
              <a:t>are the rapid movements of the brain forward and backward.  For example, this can happen during a car crash, during a bicycle fall when the head hits the ground, or when a baby is shaken.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Acceleration or deceleration injuries can injure tissue at the point of impact have an impact (</a:t>
            </a:r>
            <a:r>
              <a:rPr lang="en-US" sz="2400" i="1" smtClean="0"/>
              <a:t>coup</a:t>
            </a:r>
            <a:r>
              <a:rPr lang="en-US" sz="2400" smtClean="0"/>
              <a:t>) and at its opposite pole (</a:t>
            </a:r>
            <a:r>
              <a:rPr lang="en-US" sz="2400" i="1" smtClean="0"/>
              <a:t>contrecoup</a:t>
            </a:r>
            <a:r>
              <a:rPr lang="en-US" sz="2400" smtClean="0"/>
              <a:t>).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i="1" smtClean="0"/>
              <a:t>Shearing/rotation </a:t>
            </a:r>
            <a:r>
              <a:rPr lang="en-US" sz="2400" smtClean="0"/>
              <a:t>occurs as the twisting and rotation of the brain damages blood vessels and nerve fibers.</a:t>
            </a:r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5622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HInternalMarComPowerpointTemplate">
  <a:themeElements>
    <a:clrScheme name="MHInternalMarComPowerpoint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HInternalMarComPowerpoint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HInternalMarComPowerpoin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InternalMarComPowerpoint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InternalMarComPowerpoint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InternalMarComPowerpoint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InternalMarComPowerpoint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InternalMarComPowerpoint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InternalMarComPowerpoint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InternalMarComPowerpoint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InternalMarComPowerpoint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InternalMarComPowerpoint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InternalMarComPowerpoint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InternalMarComPowerpoint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HInternalMarComPowerpointTemplate">
  <a:themeElements>
    <a:clrScheme name="1_MHInternalMarComPowerpoint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HInternalMarComPowerpoint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HInternalMarComPowerpoin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InternalMarComPowerpoint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InternalMarComPowerpoint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InternalMarComPowerpoint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InternalMarComPowerpoint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InternalMarComPowerpoint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HInternalMarComPowerpoint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HInternalMarComPowerpoint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HInternalMarComPowerpoint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HInternalMarComPowerpoint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HInternalMarComPowerpoint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HInternalMarComPowerpoint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HInternalMarComPowerpointTemplate">
  <a:themeElements>
    <a:clrScheme name="3_MHInternalMarComPowerpoint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MHInternalMarComPowerpoint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HInternalMarComPowerpoin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HInternalMarComPowerpoint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HInternalMarComPowerpoint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HInternalMarComPowerpoint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HInternalMarComPowerpoint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HInternalMarComPowerpoint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HInternalMarComPowerpoint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HInternalMarComPowerpoint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HInternalMarComPowerpoint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HInternalMarComPowerpoint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HInternalMarComPowerpoint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HInternalMarComPowerpoint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2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MHInternalMarComPowerpointTemplate</Template>
  <TotalTime>54123</TotalTime>
  <Words>2539</Words>
  <Application>Microsoft Office PowerPoint</Application>
  <PresentationFormat>On-screen Show (4:3)</PresentationFormat>
  <Paragraphs>376</Paragraphs>
  <Slides>61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MHInternalMarComPowerpointTemplate</vt:lpstr>
      <vt:lpstr>1_Custom Design</vt:lpstr>
      <vt:lpstr>3_Custom Design</vt:lpstr>
      <vt:lpstr>2_Custom Design</vt:lpstr>
      <vt:lpstr>1_MHInternalMarComPowerpointTemplate</vt:lpstr>
      <vt:lpstr>3_MHInternalMarComPowerpointTemplate</vt:lpstr>
      <vt:lpstr>4_Custom Design</vt:lpstr>
      <vt:lpstr>PowerPoint Presentation</vt:lpstr>
      <vt:lpstr>PowerPoint Presentation</vt:lpstr>
      <vt:lpstr>The Silent Epidemic</vt:lpstr>
      <vt:lpstr>Understanding Traumatic  Brain Injury</vt:lpstr>
      <vt:lpstr>What is a Traumatic Brain Injury?</vt:lpstr>
      <vt:lpstr>Defining The Severity Of Traumatic Brain Injury</vt:lpstr>
      <vt:lpstr>Pathology of TBI</vt:lpstr>
      <vt:lpstr>Open Head Injuries</vt:lpstr>
      <vt:lpstr> Closed Head Injury  </vt:lpstr>
      <vt:lpstr>Coup and Contrecoup</vt:lpstr>
      <vt:lpstr>Pathology of Traumatic  Brain Injury</vt:lpstr>
      <vt:lpstr>Pathology of Traumatic  Brain Injury</vt:lpstr>
      <vt:lpstr>PowerPoint Presentation</vt:lpstr>
      <vt:lpstr>PowerPoint Presentation</vt:lpstr>
      <vt:lpstr>Frontal Lobes and Executive Function</vt:lpstr>
      <vt:lpstr>What are the Executive Functions?</vt:lpstr>
      <vt:lpstr>Role of the Executive</vt:lpstr>
      <vt:lpstr>PowerPoint Presentation</vt:lpstr>
      <vt:lpstr>PowerPoint Presentation</vt:lpstr>
      <vt:lpstr>Functional Domains of  The Executive</vt:lpstr>
      <vt:lpstr>PowerPoint Presentation</vt:lpstr>
      <vt:lpstr>PowerPoint Presentation</vt:lpstr>
      <vt:lpstr>Critical Features of Executive Control Functions (Denckla 1995)</vt:lpstr>
      <vt:lpstr>Demand Situations for Executive Functions</vt:lpstr>
      <vt:lpstr>Outcome of “Good” Executive Function</vt:lpstr>
      <vt:lpstr>Contribution of EF to Other  Areas of Functioning</vt:lpstr>
      <vt:lpstr>How are deficits in  executive function identified?</vt:lpstr>
      <vt:lpstr>Assessment of Executive Functions</vt:lpstr>
      <vt:lpstr>Assessing the Executive Functions</vt:lpstr>
      <vt:lpstr>Methods of Assessing EF</vt:lpstr>
      <vt:lpstr>Principles of Executive Function Intervention</vt:lpstr>
      <vt:lpstr>Interventions: General Principles</vt:lpstr>
      <vt:lpstr>Interventions: General Principles</vt:lpstr>
      <vt:lpstr>Interventions:  General Principles</vt:lpstr>
      <vt:lpstr>Interventions:  General Principles</vt:lpstr>
      <vt:lpstr>Structuring an Executive Function Rehabilitation Program </vt:lpstr>
      <vt:lpstr>Goal-Plan-Do-Review</vt:lpstr>
      <vt:lpstr>Reasons for a Reduced Executive Function Focus</vt:lpstr>
      <vt:lpstr>Reasons for a Reduced Executive Function Focus</vt:lpstr>
      <vt:lpstr>Reasons for a Reduced Executive Function Focus</vt:lpstr>
      <vt:lpstr>Result of No Focus on Executive Function Treatment </vt:lpstr>
      <vt:lpstr>Executive Function Intervention Across Contexts</vt:lpstr>
      <vt:lpstr>What Executive Function Intervention is Not</vt:lpstr>
      <vt:lpstr>Domain-Specific Executive Function Intervention</vt:lpstr>
      <vt:lpstr>Initiating: </vt:lpstr>
      <vt:lpstr>Sustaining:</vt:lpstr>
      <vt:lpstr>Sustained Working Memory:</vt:lpstr>
      <vt:lpstr>Inhibiting:  </vt:lpstr>
      <vt:lpstr>Shifting:</vt:lpstr>
      <vt:lpstr>Organizing:</vt:lpstr>
      <vt:lpstr>Planning:  </vt:lpstr>
      <vt:lpstr>Creating Executive Function Focused Treatment Plan/ Individual Education Plan  Goals</vt:lpstr>
      <vt:lpstr>EF Focused Treatment Plan Goals</vt:lpstr>
      <vt:lpstr>EF Focused Treatment Plan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with ADL’s</vt:lpstr>
      <vt:lpstr>Thank you for your attention!</vt:lpstr>
    </vt:vector>
  </TitlesOfParts>
  <Company>MHHS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tagalvan</dc:creator>
  <cp:lastModifiedBy>Gibbs, Cullen</cp:lastModifiedBy>
  <cp:revision>411</cp:revision>
  <dcterms:created xsi:type="dcterms:W3CDTF">2007-06-04T20:22:47Z</dcterms:created>
  <dcterms:modified xsi:type="dcterms:W3CDTF">2019-10-11T15:55:01Z</dcterms:modified>
</cp:coreProperties>
</file>