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7" r:id="rId1"/>
  </p:sldMasterIdLst>
  <p:notesMasterIdLst>
    <p:notesMasterId r:id="rId63"/>
  </p:notesMasterIdLst>
  <p:sldIdLst>
    <p:sldId id="257" r:id="rId2"/>
    <p:sldId id="391" r:id="rId3"/>
    <p:sldId id="379" r:id="rId4"/>
    <p:sldId id="309" r:id="rId5"/>
    <p:sldId id="310" r:id="rId6"/>
    <p:sldId id="311" r:id="rId7"/>
    <p:sldId id="312" r:id="rId8"/>
    <p:sldId id="393" r:id="rId9"/>
    <p:sldId id="394"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4" r:id="rId30"/>
    <p:sldId id="335" r:id="rId31"/>
    <p:sldId id="336" r:id="rId32"/>
    <p:sldId id="337" r:id="rId33"/>
    <p:sldId id="340" r:id="rId34"/>
    <p:sldId id="395" r:id="rId35"/>
    <p:sldId id="403" r:id="rId36"/>
    <p:sldId id="407" r:id="rId37"/>
    <p:sldId id="402" r:id="rId38"/>
    <p:sldId id="396" r:id="rId39"/>
    <p:sldId id="408" r:id="rId40"/>
    <p:sldId id="397" r:id="rId41"/>
    <p:sldId id="406" r:id="rId42"/>
    <p:sldId id="401" r:id="rId43"/>
    <p:sldId id="400" r:id="rId44"/>
    <p:sldId id="405" r:id="rId45"/>
    <p:sldId id="398" r:id="rId46"/>
    <p:sldId id="404" r:id="rId47"/>
    <p:sldId id="399" r:id="rId48"/>
    <p:sldId id="409" r:id="rId49"/>
    <p:sldId id="412" r:id="rId50"/>
    <p:sldId id="411" r:id="rId51"/>
    <p:sldId id="413" r:id="rId52"/>
    <p:sldId id="414" r:id="rId53"/>
    <p:sldId id="415" r:id="rId54"/>
    <p:sldId id="281" r:id="rId55"/>
    <p:sldId id="282" r:id="rId56"/>
    <p:sldId id="392" r:id="rId57"/>
    <p:sldId id="262" r:id="rId58"/>
    <p:sldId id="263" r:id="rId59"/>
    <p:sldId id="264" r:id="rId60"/>
    <p:sldId id="266" r:id="rId61"/>
    <p:sldId id="265" r:id="rId62"/>
  </p:sldIdLst>
  <p:sldSz cx="12192000" cy="6858000"/>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H - Blue" id="{BCAFFF1C-0873-435D-8A14-C605AA437B36}">
          <p14:sldIdLst>
            <p14:sldId id="257"/>
            <p14:sldId id="391"/>
            <p14:sldId id="379"/>
            <p14:sldId id="309"/>
            <p14:sldId id="310"/>
            <p14:sldId id="311"/>
            <p14:sldId id="312"/>
            <p14:sldId id="393"/>
            <p14:sldId id="394"/>
            <p14:sldId id="314"/>
            <p14:sldId id="315"/>
            <p14:sldId id="316"/>
            <p14:sldId id="317"/>
            <p14:sldId id="318"/>
            <p14:sldId id="319"/>
            <p14:sldId id="320"/>
            <p14:sldId id="321"/>
            <p14:sldId id="322"/>
            <p14:sldId id="323"/>
            <p14:sldId id="324"/>
            <p14:sldId id="325"/>
            <p14:sldId id="326"/>
            <p14:sldId id="327"/>
            <p14:sldId id="328"/>
            <p14:sldId id="329"/>
            <p14:sldId id="330"/>
            <p14:sldId id="331"/>
            <p14:sldId id="332"/>
            <p14:sldId id="334"/>
            <p14:sldId id="335"/>
            <p14:sldId id="336"/>
            <p14:sldId id="337"/>
            <p14:sldId id="340"/>
            <p14:sldId id="395"/>
            <p14:sldId id="403"/>
            <p14:sldId id="407"/>
            <p14:sldId id="402"/>
            <p14:sldId id="396"/>
            <p14:sldId id="408"/>
            <p14:sldId id="397"/>
            <p14:sldId id="406"/>
            <p14:sldId id="401"/>
            <p14:sldId id="400"/>
            <p14:sldId id="405"/>
            <p14:sldId id="398"/>
            <p14:sldId id="404"/>
            <p14:sldId id="399"/>
            <p14:sldId id="409"/>
            <p14:sldId id="412"/>
            <p14:sldId id="411"/>
            <p14:sldId id="413"/>
            <p14:sldId id="414"/>
            <p14:sldId id="415"/>
            <p14:sldId id="281"/>
            <p14:sldId id="282"/>
            <p14:sldId id="392"/>
            <p14:sldId id="262"/>
            <p14:sldId id="263"/>
            <p14:sldId id="264"/>
            <p14:sldId id="266"/>
            <p14:sldId id="26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43" autoAdjust="0"/>
    <p:restoredTop sz="71785" autoAdjust="0"/>
  </p:normalViewPr>
  <p:slideViewPr>
    <p:cSldViewPr snapToGrid="0">
      <p:cViewPr varScale="1">
        <p:scale>
          <a:sx n="37" d="100"/>
          <a:sy n="37" d="100"/>
        </p:scale>
        <p:origin x="356" y="24"/>
      </p:cViewPr>
      <p:guideLst>
        <p:guide orient="horz" pos="2160"/>
        <p:guide pos="3840"/>
      </p:guideLst>
    </p:cSldViewPr>
  </p:slideViewPr>
  <p:notesTextViewPr>
    <p:cViewPr>
      <p:scale>
        <a:sx n="1" d="1"/>
        <a:sy n="1" d="1"/>
      </p:scale>
      <p:origin x="0" y="0"/>
    </p:cViewPr>
  </p:notesTextViewPr>
  <p:sorterViewPr>
    <p:cViewPr>
      <p:scale>
        <a:sx n="67" d="100"/>
        <a:sy n="67"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6887" cy="465138"/>
          </a:xfrm>
          <a:prstGeom prst="rect">
            <a:avLst/>
          </a:prstGeom>
        </p:spPr>
        <p:txBody>
          <a:bodyPr vert="horz" lIns="91440" tIns="45720" rIns="91440" bIns="45720" rtlCol="0"/>
          <a:lstStyle>
            <a:lvl1pPr algn="r">
              <a:defRPr sz="1200"/>
            </a:lvl1pPr>
          </a:lstStyle>
          <a:p>
            <a:fld id="{A68A1816-4970-4743-A9DF-26D3594AD531}" type="datetimeFigureOut">
              <a:rPr lang="en-US" smtClean="0"/>
              <a:t>10/9/2021</a:t>
            </a:fld>
            <a:endParaRPr lang="en-US"/>
          </a:p>
        </p:txBody>
      </p:sp>
      <p:sp>
        <p:nvSpPr>
          <p:cNvPr id="4" name="Slide Image Placeholder 3"/>
          <p:cNvSpPr>
            <a:spLocks noGrp="1" noRot="1" noChangeAspect="1"/>
          </p:cNvSpPr>
          <p:nvPr>
            <p:ph type="sldImg" idx="2"/>
          </p:nvPr>
        </p:nvSpPr>
        <p:spPr>
          <a:xfrm>
            <a:off x="406400" y="696913"/>
            <a:ext cx="6196013"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4838"/>
            <a:ext cx="5607050" cy="418306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8088"/>
            <a:ext cx="3036888" cy="4651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8088"/>
            <a:ext cx="3036887" cy="465137"/>
          </a:xfrm>
          <a:prstGeom prst="rect">
            <a:avLst/>
          </a:prstGeom>
        </p:spPr>
        <p:txBody>
          <a:bodyPr vert="horz" lIns="91440" tIns="45720" rIns="91440" bIns="45720" rtlCol="0" anchor="b"/>
          <a:lstStyle>
            <a:lvl1pPr algn="r">
              <a:defRPr sz="1200"/>
            </a:lvl1pPr>
          </a:lstStyle>
          <a:p>
            <a:fld id="{338D13A2-5935-40E3-B737-38CF637D872F}" type="slidenum">
              <a:rPr lang="en-US" smtClean="0"/>
              <a:t>‹#›</a:t>
            </a:fld>
            <a:endParaRPr lang="en-US"/>
          </a:p>
        </p:txBody>
      </p:sp>
    </p:spTree>
    <p:extLst>
      <p:ext uri="{BB962C8B-B14F-4D97-AF65-F5344CB8AC3E}">
        <p14:creationId xmlns:p14="http://schemas.microsoft.com/office/powerpoint/2010/main" val="124468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8D13A2-5935-40E3-B737-38CF637D872F}" type="slidenum">
              <a:rPr lang="en-US" smtClean="0"/>
              <a:t>2</a:t>
            </a:fld>
            <a:endParaRPr lang="en-US"/>
          </a:p>
        </p:txBody>
      </p:sp>
    </p:spTree>
    <p:extLst>
      <p:ext uri="{BB962C8B-B14F-4D97-AF65-F5344CB8AC3E}">
        <p14:creationId xmlns:p14="http://schemas.microsoft.com/office/powerpoint/2010/main" val="18168837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7B81D409-5583-4A48-8767-2A66AEF3AE62}" type="slidenum">
              <a:rPr lang="en-US" altLang="en-US" b="0">
                <a:latin typeface="Arial" pitchFamily="34" charset="0"/>
                <a:ea typeface="MS PGothic" pitchFamily="34" charset="-128"/>
              </a:rPr>
              <a:pPr/>
              <a:t>13</a:t>
            </a:fld>
            <a:endParaRPr lang="en-US" altLang="en-US" b="0">
              <a:latin typeface="Arial" pitchFamily="34" charset="0"/>
              <a:ea typeface="MS PGothic" pitchFamily="34" charset="-128"/>
            </a:endParaRPr>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itchFamily="34" charset="0"/>
                <a:ea typeface="Geneva" charset="0"/>
                <a:cs typeface="Geneva" charset="0"/>
              </a:rPr>
              <a:t>Positive vs Negative = application or removal to increase behavior NOT good/bad</a:t>
            </a:r>
          </a:p>
          <a:p>
            <a:pPr lvl="1"/>
            <a:r>
              <a:rPr lang="en-US" altLang="en-US">
                <a:latin typeface="Gill Sans MT" pitchFamily="34" charset="0"/>
                <a:ea typeface="Geneva" charset="0"/>
                <a:cs typeface="Geneva" charset="0"/>
              </a:rPr>
              <a:t>Thorndike-Any response that is followed by a satisfying state of affairs is likely to be reproduced</a:t>
            </a:r>
          </a:p>
          <a:p>
            <a:pPr lvl="1"/>
            <a:r>
              <a:rPr lang="en-US" altLang="en-US">
                <a:latin typeface="Gill Sans MT" pitchFamily="34" charset="0"/>
                <a:ea typeface="MS PGothic" pitchFamily="34" charset="-128"/>
              </a:rPr>
              <a:t>= removal of School as negative reinforce for faking stomach ache</a:t>
            </a:r>
          </a:p>
          <a:p>
            <a:pPr lvl="1"/>
            <a:endParaRPr lang="en-US" altLang="en-US">
              <a:latin typeface="Gill Sans MT" pitchFamily="34" charset="0"/>
              <a:ea typeface="Geneva" charset="0"/>
              <a:cs typeface="Geneva" charset="0"/>
            </a:endParaRPr>
          </a:p>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25164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456DD619-3799-4075-89C6-03637A9F3B78}" type="slidenum">
              <a:rPr lang="en-US" altLang="en-US" b="0">
                <a:latin typeface="Arial" pitchFamily="34" charset="0"/>
                <a:ea typeface="MS PGothic" pitchFamily="34" charset="-128"/>
              </a:rPr>
              <a:pPr/>
              <a:t>14</a:t>
            </a:fld>
            <a:endParaRPr lang="en-US" altLang="en-US" b="0">
              <a:latin typeface="Arial" pitchFamily="34" charset="0"/>
              <a:ea typeface="MS PGothic" pitchFamily="34" charset="-128"/>
            </a:endParaRPr>
          </a:p>
        </p:txBody>
      </p:sp>
      <p:sp>
        <p:nvSpPr>
          <p:cNvPr id="43012" name="Rectangle 2"/>
          <p:cNvSpPr>
            <a:spLocks noGrp="1" noRot="1" noChangeAspect="1" noChangeArrowheads="1" noTextEdit="1"/>
          </p:cNvSpPr>
          <p:nvPr>
            <p:ph type="sldImg"/>
          </p:nvPr>
        </p:nvSpPr>
        <p:spPr>
          <a:ln/>
        </p:spPr>
      </p:sp>
      <p:sp>
        <p:nvSpPr>
          <p:cNvPr id="43013"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564598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78F94508-075B-4A50-83E5-61CE194C3556}" type="slidenum">
              <a:rPr lang="en-US" altLang="en-US" b="0">
                <a:latin typeface="Arial" pitchFamily="34" charset="0"/>
                <a:ea typeface="MS PGothic" pitchFamily="34" charset="-128"/>
              </a:rPr>
              <a:pPr/>
              <a:t>15</a:t>
            </a:fld>
            <a:endParaRPr lang="en-US" altLang="en-US" b="0">
              <a:latin typeface="Arial" pitchFamily="34" charset="0"/>
              <a:ea typeface="MS PGothic" pitchFamily="34" charset="-128"/>
            </a:endParaRPr>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39868536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572BD625-F703-42E8-B872-EB49F08A73F8}" type="slidenum">
              <a:rPr lang="en-US" altLang="en-US" b="0">
                <a:latin typeface="Arial" pitchFamily="34" charset="0"/>
                <a:ea typeface="MS PGothic" pitchFamily="34" charset="-128"/>
              </a:rPr>
              <a:pPr/>
              <a:t>16</a:t>
            </a:fld>
            <a:endParaRPr lang="en-US" altLang="en-US" b="0">
              <a:latin typeface="Arial" pitchFamily="34" charset="0"/>
              <a:ea typeface="MS PGothic" pitchFamily="34" charset="-128"/>
            </a:endParaRPr>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itchFamily="34" charset="0"/>
                <a:ea typeface="Geneva" charset="0"/>
                <a:cs typeface="Geneva" charset="0"/>
              </a:rPr>
              <a:t>Positive vs Negative = application or removal to increase behavior NOT good/bad</a:t>
            </a:r>
          </a:p>
          <a:p>
            <a:pPr lvl="1"/>
            <a:r>
              <a:rPr lang="en-US" altLang="en-US">
                <a:latin typeface="Gill Sans MT" pitchFamily="34" charset="0"/>
                <a:ea typeface="Geneva" charset="0"/>
                <a:cs typeface="Geneva" charset="0"/>
              </a:rPr>
              <a:t>Thorndike-Any response that is followed by a satisfying state of affairs is likely to be reproduced</a:t>
            </a:r>
          </a:p>
          <a:p>
            <a:pPr lvl="1"/>
            <a:r>
              <a:rPr lang="en-US" altLang="en-US">
                <a:latin typeface="Gill Sans MT" pitchFamily="34" charset="0"/>
                <a:ea typeface="MS PGothic" pitchFamily="34" charset="-128"/>
              </a:rPr>
              <a:t>= removal of School as negative reinforce for faking stomach ache</a:t>
            </a:r>
          </a:p>
          <a:p>
            <a:pPr lvl="1"/>
            <a:endParaRPr lang="en-US" altLang="en-US">
              <a:latin typeface="Gill Sans MT" pitchFamily="34" charset="0"/>
              <a:ea typeface="Geneva" charset="0"/>
              <a:cs typeface="Geneva" charset="0"/>
            </a:endParaRPr>
          </a:p>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11627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6151BBAD-58D7-4495-A075-1B17EBF8AE92}" type="slidenum">
              <a:rPr lang="en-US" altLang="en-US" b="0">
                <a:latin typeface="Arial" pitchFamily="34" charset="0"/>
                <a:ea typeface="MS PGothic" pitchFamily="34" charset="-128"/>
              </a:rPr>
              <a:pPr/>
              <a:t>17</a:t>
            </a:fld>
            <a:endParaRPr lang="en-US" altLang="en-US" b="0">
              <a:latin typeface="Arial" pitchFamily="34" charset="0"/>
              <a:ea typeface="MS PGothic" pitchFamily="34" charset="-128"/>
            </a:endParaRPr>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460"/>
              </a:spcBef>
            </a:pPr>
            <a:r>
              <a:rPr lang="en-US" altLang="en-US" sz="2000" u="sng" dirty="0">
                <a:latin typeface="Arial" pitchFamily="34" charset="0"/>
              </a:rPr>
              <a:t>1) Continuous</a:t>
            </a:r>
            <a:endParaRPr lang="en-US" altLang="en-US" sz="2400" u="sng" dirty="0">
              <a:latin typeface="Arial" pitchFamily="34" charset="0"/>
            </a:endParaRPr>
          </a:p>
          <a:p>
            <a:pPr>
              <a:spcBef>
                <a:spcPts val="1460"/>
              </a:spcBef>
            </a:pPr>
            <a:r>
              <a:rPr lang="en-US" altLang="en-US" sz="2400" dirty="0">
                <a:latin typeface="Arial" pitchFamily="34" charset="0"/>
              </a:rPr>
              <a:t>Every time target behavior is demonstrated, you </a:t>
            </a:r>
            <a:br>
              <a:rPr lang="en-US" altLang="en-US" sz="2400" dirty="0">
                <a:latin typeface="Arial" pitchFamily="34" charset="0"/>
              </a:rPr>
            </a:br>
            <a:r>
              <a:rPr lang="en-US" altLang="en-US" sz="2400" dirty="0">
                <a:latin typeface="Arial" pitchFamily="34" charset="0"/>
              </a:rPr>
              <a:t>   reinforce</a:t>
            </a:r>
          </a:p>
          <a:p>
            <a:pPr>
              <a:spcBef>
                <a:spcPts val="1460"/>
              </a:spcBef>
            </a:pPr>
            <a:r>
              <a:rPr lang="en-US" altLang="en-US" sz="2400" dirty="0">
                <a:latin typeface="Arial" pitchFamily="34" charset="0"/>
              </a:rPr>
              <a:t>   Examples:</a:t>
            </a:r>
            <a:br>
              <a:rPr lang="en-US" altLang="en-US" sz="2400" dirty="0">
                <a:latin typeface="Arial" pitchFamily="34" charset="0"/>
              </a:rPr>
            </a:br>
            <a:r>
              <a:rPr lang="en-US" altLang="en-US" sz="2400" dirty="0">
                <a:latin typeface="Arial" pitchFamily="34" charset="0"/>
              </a:rPr>
              <a:t>    -Child receives a ticket every time they raise  </a:t>
            </a:r>
            <a:br>
              <a:rPr lang="en-US" altLang="en-US" sz="2400" dirty="0">
                <a:latin typeface="Arial" pitchFamily="34" charset="0"/>
              </a:rPr>
            </a:br>
            <a:r>
              <a:rPr lang="en-US" altLang="en-US" sz="2400" dirty="0">
                <a:latin typeface="Arial" pitchFamily="34" charset="0"/>
              </a:rPr>
              <a:t>     their hand/make eye contact</a:t>
            </a:r>
          </a:p>
          <a:p>
            <a:pPr>
              <a:spcBef>
                <a:spcPts val="1460"/>
              </a:spcBef>
            </a:pPr>
            <a:r>
              <a:rPr lang="en-US" altLang="en-US" sz="2400" dirty="0">
                <a:latin typeface="Arial" pitchFamily="34" charset="0"/>
              </a:rPr>
              <a:t>   Often used to teach new behaviors</a:t>
            </a:r>
          </a:p>
          <a:p>
            <a:pPr>
              <a:spcBef>
                <a:spcPts val="1460"/>
              </a:spcBef>
            </a:pPr>
            <a:r>
              <a:rPr lang="en-US" altLang="en-US" sz="2400" dirty="0">
                <a:latin typeface="Arial" pitchFamily="34" charset="0"/>
              </a:rPr>
              <a:t>   </a:t>
            </a:r>
            <a:r>
              <a:rPr lang="en-US" altLang="en-US" sz="2400" u="sng" dirty="0">
                <a:latin typeface="Arial" pitchFamily="34" charset="0"/>
              </a:rPr>
              <a:t>Saturation</a:t>
            </a:r>
            <a:r>
              <a:rPr lang="en-US" altLang="en-US" sz="2400" dirty="0">
                <a:latin typeface="Arial" pitchFamily="34" charset="0"/>
              </a:rPr>
              <a:t> is a concern</a:t>
            </a:r>
          </a:p>
          <a:p>
            <a:pPr>
              <a:spcBef>
                <a:spcPct val="0"/>
              </a:spcBef>
            </a:pPr>
            <a:endParaRPr lang="en-US" altLang="en-US" sz="2400" u="sng" dirty="0">
              <a:latin typeface="Arial" pitchFamily="34" charset="0"/>
            </a:endParaRPr>
          </a:p>
          <a:p>
            <a:pPr>
              <a:spcBef>
                <a:spcPct val="0"/>
              </a:spcBef>
            </a:pPr>
            <a:endParaRPr lang="en-US" altLang="en-US" sz="2400" u="sng" dirty="0">
              <a:latin typeface="Arial" pitchFamily="34" charset="0"/>
            </a:endParaRPr>
          </a:p>
          <a:p>
            <a:pPr>
              <a:spcBef>
                <a:spcPct val="0"/>
              </a:spcBef>
            </a:pPr>
            <a:r>
              <a:rPr lang="en-US" altLang="en-US" sz="2400" u="sng" dirty="0">
                <a:latin typeface="Arial" pitchFamily="34" charset="0"/>
              </a:rPr>
              <a:t>2) Intermittent  Schedule</a:t>
            </a:r>
            <a:endParaRPr lang="en-US" altLang="en-US" sz="2600" u="sng" dirty="0">
              <a:latin typeface="Arial" pitchFamily="34" charset="0"/>
            </a:endParaRPr>
          </a:p>
          <a:p>
            <a:pPr>
              <a:spcBef>
                <a:spcPct val="0"/>
              </a:spcBef>
            </a:pPr>
            <a:r>
              <a:rPr lang="en-US" altLang="en-US" sz="2600" dirty="0">
                <a:latin typeface="Arial" pitchFamily="34" charset="0"/>
              </a:rPr>
              <a:t> Reinforcers provided sporadically after either (a) a variable or fixed number of responses, or (b) a variable or fixed interval of time. </a:t>
            </a:r>
          </a:p>
          <a:p>
            <a:pPr>
              <a:spcBef>
                <a:spcPct val="0"/>
              </a:spcBef>
            </a:pPr>
            <a:r>
              <a:rPr lang="en-US" altLang="en-US" sz="2600" dirty="0">
                <a:latin typeface="Arial" pitchFamily="34" charset="0"/>
              </a:rPr>
              <a:t>Examples</a:t>
            </a:r>
            <a:r>
              <a:rPr lang="en-US" altLang="en-US" sz="2600" i="1" dirty="0">
                <a:latin typeface="Arial" pitchFamily="34" charset="0"/>
              </a:rPr>
              <a:t>:</a:t>
            </a:r>
          </a:p>
          <a:p>
            <a:pPr lvl="1">
              <a:spcBef>
                <a:spcPct val="0"/>
              </a:spcBef>
            </a:pPr>
            <a:r>
              <a:rPr lang="en-US" altLang="en-US" sz="2600" dirty="0">
                <a:latin typeface="Arial" pitchFamily="34" charset="0"/>
                <a:ea typeface="Geneva" charset="0"/>
                <a:cs typeface="Geneva" charset="0"/>
              </a:rPr>
              <a:t>Slot machines for gambling</a:t>
            </a:r>
          </a:p>
          <a:p>
            <a:pPr lvl="1">
              <a:spcBef>
                <a:spcPct val="0"/>
              </a:spcBef>
            </a:pPr>
            <a:r>
              <a:rPr lang="en-US" altLang="en-US" sz="2600" dirty="0">
                <a:latin typeface="Arial" pitchFamily="34" charset="0"/>
                <a:ea typeface="Geneva" charset="0"/>
                <a:cs typeface="Geneva" charset="0"/>
              </a:rPr>
              <a:t>Need 2 positive statements to earn piece of candy, then 5, then 10</a:t>
            </a:r>
          </a:p>
          <a:p>
            <a:pPr>
              <a:spcBef>
                <a:spcPct val="0"/>
              </a:spcBef>
            </a:pPr>
            <a:r>
              <a:rPr lang="en-US" altLang="en-US" sz="2600" dirty="0">
                <a:latin typeface="Arial" pitchFamily="34" charset="0"/>
              </a:rPr>
              <a:t>   </a:t>
            </a:r>
            <a:r>
              <a:rPr lang="en-US" altLang="en-US" sz="2600" u="sng" dirty="0">
                <a:latin typeface="Arial" pitchFamily="34" charset="0"/>
              </a:rPr>
              <a:t>Highest</a:t>
            </a:r>
            <a:r>
              <a:rPr lang="en-US" altLang="en-US" sz="2600" dirty="0">
                <a:latin typeface="Arial" pitchFamily="34" charset="0"/>
              </a:rPr>
              <a:t> responding / </a:t>
            </a:r>
            <a:r>
              <a:rPr lang="en-US" altLang="en-US" sz="2600" u="sng" dirty="0">
                <a:latin typeface="Arial" pitchFamily="34" charset="0"/>
              </a:rPr>
              <a:t>Resistant</a:t>
            </a:r>
            <a:r>
              <a:rPr lang="en-US" altLang="en-US" sz="2600" dirty="0">
                <a:latin typeface="Arial" pitchFamily="34" charset="0"/>
              </a:rPr>
              <a:t> to extinction</a:t>
            </a:r>
          </a:p>
          <a:p>
            <a:pPr lvl="1"/>
            <a:endParaRPr lang="en-US" altLang="en-US" dirty="0">
              <a:latin typeface="Gill Sans MT" pitchFamily="34" charset="0"/>
              <a:ea typeface="Geneva" charset="0"/>
              <a:cs typeface="Geneva" charset="0"/>
            </a:endParaRPr>
          </a:p>
        </p:txBody>
      </p:sp>
    </p:spTree>
    <p:extLst>
      <p:ext uri="{BB962C8B-B14F-4D97-AF65-F5344CB8AC3E}">
        <p14:creationId xmlns:p14="http://schemas.microsoft.com/office/powerpoint/2010/main" val="6708388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72400BFA-D532-438A-A9A3-DD1EA04CF56C}" type="slidenum">
              <a:rPr lang="en-US" altLang="en-US" b="0">
                <a:latin typeface="Arial" pitchFamily="34" charset="0"/>
                <a:ea typeface="MS PGothic" pitchFamily="34" charset="-128"/>
              </a:rPr>
              <a:pPr/>
              <a:t>18</a:t>
            </a:fld>
            <a:endParaRPr lang="en-US" altLang="en-US" b="0">
              <a:latin typeface="Arial" pitchFamily="34" charset="0"/>
              <a:ea typeface="MS PGothic" pitchFamily="34" charset="-128"/>
            </a:endParaRPr>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itchFamily="34" charset="0"/>
                <a:ea typeface="Geneva" charset="0"/>
                <a:cs typeface="Geneva" charset="0"/>
              </a:rPr>
              <a:t>Kids with adhd learn through strategies what works for them and adjust life/environment to make them successful</a:t>
            </a:r>
          </a:p>
          <a:p>
            <a:pPr lvl="1"/>
            <a:endParaRPr lang="en-US" altLang="en-US">
              <a:latin typeface="Gill Sans MT" pitchFamily="34" charset="0"/>
              <a:ea typeface="Geneva" charset="0"/>
              <a:cs typeface="Geneva" charset="0"/>
            </a:endParaRPr>
          </a:p>
          <a:p>
            <a:pPr lvl="1"/>
            <a:r>
              <a:rPr lang="en-US" altLang="en-US">
                <a:latin typeface="Gill Sans MT" pitchFamily="34" charset="0"/>
                <a:ea typeface="Geneva" charset="0"/>
                <a:cs typeface="Geneva" charset="0"/>
              </a:rPr>
              <a:t>To Teach: Promotes optimal learning</a:t>
            </a:r>
          </a:p>
          <a:p>
            <a:pPr lvl="1"/>
            <a:r>
              <a:rPr lang="en-US" altLang="en-US">
                <a:latin typeface="Gill Sans MT" pitchFamily="34" charset="0"/>
                <a:ea typeface="Geneva" charset="0"/>
                <a:cs typeface="Geneva" charset="0"/>
              </a:rPr>
              <a:t>To Maintain: Maintains goals</a:t>
            </a:r>
          </a:p>
        </p:txBody>
      </p:sp>
    </p:spTree>
    <p:extLst>
      <p:ext uri="{BB962C8B-B14F-4D97-AF65-F5344CB8AC3E}">
        <p14:creationId xmlns:p14="http://schemas.microsoft.com/office/powerpoint/2010/main" val="1050639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F8EF45C9-FC64-4056-8F23-92AEA79D2F1E}" type="slidenum">
              <a:rPr lang="en-US" altLang="en-US" b="0">
                <a:latin typeface="Arial" pitchFamily="34" charset="0"/>
                <a:ea typeface="MS PGothic" pitchFamily="34" charset="-128"/>
              </a:rPr>
              <a:pPr/>
              <a:t>19</a:t>
            </a:fld>
            <a:endParaRPr lang="en-US" altLang="en-US" b="0">
              <a:latin typeface="Arial" pitchFamily="34" charset="0"/>
              <a:ea typeface="MS PGothic" pitchFamily="34" charset="-128"/>
            </a:endParaRPr>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755"/>
              </a:spcBef>
            </a:pPr>
            <a:r>
              <a:rPr lang="en-US" altLang="en-US">
                <a:latin typeface="Arial" pitchFamily="34" charset="0"/>
              </a:rPr>
              <a:t>Positive Practice (Do Over Multiple Times)</a:t>
            </a:r>
            <a:br>
              <a:rPr lang="en-US" altLang="en-US">
                <a:latin typeface="Arial" pitchFamily="34" charset="0"/>
              </a:rPr>
            </a:br>
            <a:endParaRPr lang="en-US" altLang="en-US">
              <a:latin typeface="Arial" pitchFamily="34" charset="0"/>
            </a:endParaRPr>
          </a:p>
          <a:p>
            <a:pPr>
              <a:spcBef>
                <a:spcPts val="1755"/>
              </a:spcBef>
            </a:pPr>
            <a:r>
              <a:rPr lang="en-US" altLang="en-US">
                <a:latin typeface="Arial" pitchFamily="34" charset="0"/>
              </a:rPr>
              <a:t>   Restitution</a:t>
            </a:r>
            <a:br>
              <a:rPr lang="en-US" altLang="en-US">
                <a:latin typeface="Arial" pitchFamily="34" charset="0"/>
              </a:rPr>
            </a:br>
            <a:endParaRPr lang="en-US" altLang="en-US">
              <a:latin typeface="Arial" pitchFamily="34" charset="0"/>
            </a:endParaRPr>
          </a:p>
          <a:p>
            <a:pPr>
              <a:spcBef>
                <a:spcPts val="1755"/>
              </a:spcBef>
            </a:pPr>
            <a:r>
              <a:rPr lang="en-US" altLang="en-US">
                <a:latin typeface="Arial" pitchFamily="34" charset="0"/>
              </a:rPr>
              <a:t>   Hand-Over-Hand</a:t>
            </a:r>
            <a:br>
              <a:rPr lang="en-US" altLang="en-US">
                <a:latin typeface="Arial" pitchFamily="34" charset="0"/>
              </a:rPr>
            </a:br>
            <a:endParaRPr lang="en-US" altLang="en-US">
              <a:latin typeface="Arial" pitchFamily="34" charset="0"/>
            </a:endParaRPr>
          </a:p>
          <a:p>
            <a:pPr>
              <a:spcBef>
                <a:spcPts val="1755"/>
              </a:spcBef>
            </a:pPr>
            <a:r>
              <a:rPr lang="en-US" altLang="en-US">
                <a:latin typeface="Arial" pitchFamily="34" charset="0"/>
              </a:rPr>
              <a:t>   Examples:</a:t>
            </a:r>
            <a:br>
              <a:rPr lang="en-US" altLang="en-US">
                <a:latin typeface="Arial" pitchFamily="34" charset="0"/>
              </a:rPr>
            </a:br>
            <a:r>
              <a:rPr lang="en-US" altLang="en-US">
                <a:latin typeface="Arial" pitchFamily="34" charset="0"/>
              </a:rPr>
              <a:t>     -Slam refrigerator door</a:t>
            </a:r>
            <a:br>
              <a:rPr lang="en-US" altLang="en-US">
                <a:latin typeface="Arial" pitchFamily="34" charset="0"/>
              </a:rPr>
            </a:br>
            <a:r>
              <a:rPr lang="en-US" altLang="en-US">
                <a:latin typeface="Arial" pitchFamily="34" charset="0"/>
              </a:rPr>
              <a:t>     -Interruptions</a:t>
            </a:r>
          </a:p>
          <a:p>
            <a:endParaRPr lang="en-US" altLang="en-US" u="sng">
              <a:latin typeface="Gill Sans MT" pitchFamily="34" charset="0"/>
            </a:endParaRPr>
          </a:p>
        </p:txBody>
      </p:sp>
    </p:spTree>
    <p:extLst>
      <p:ext uri="{BB962C8B-B14F-4D97-AF65-F5344CB8AC3E}">
        <p14:creationId xmlns:p14="http://schemas.microsoft.com/office/powerpoint/2010/main" val="2172269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553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553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5302"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5303"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635926D4-2425-43CB-B70A-DD0D90ACC470}" type="slidenum">
              <a:rPr lang="en-US" altLang="en-US" b="0">
                <a:latin typeface="Arial" pitchFamily="34" charset="0"/>
              </a:rPr>
              <a:pPr/>
              <a:t>20</a:t>
            </a:fld>
            <a:endParaRPr lang="en-US" altLang="en-US" b="0">
              <a:latin typeface="Arial" pitchFamily="34" charset="0"/>
            </a:endParaRPr>
          </a:p>
        </p:txBody>
      </p:sp>
    </p:spTree>
    <p:extLst>
      <p:ext uri="{BB962C8B-B14F-4D97-AF65-F5344CB8AC3E}">
        <p14:creationId xmlns:p14="http://schemas.microsoft.com/office/powerpoint/2010/main" val="20237186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5734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734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73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59C20E6A-A90B-4080-B17F-353D876E9052}" type="slidenum">
              <a:rPr lang="en-US" altLang="en-US" b="0">
                <a:latin typeface="Arial" pitchFamily="34" charset="0"/>
              </a:rPr>
              <a:pPr/>
              <a:t>21</a:t>
            </a:fld>
            <a:endParaRPr lang="en-US" altLang="en-US" b="0">
              <a:latin typeface="Arial" pitchFamily="34" charset="0"/>
            </a:endParaRPr>
          </a:p>
        </p:txBody>
      </p:sp>
      <p:sp>
        <p:nvSpPr>
          <p:cNvPr id="57350" name="Rectangle 2"/>
          <p:cNvSpPr>
            <a:spLocks noGrp="1" noRot="1" noChangeAspect="1" noChangeArrowheads="1" noTextEdit="1"/>
          </p:cNvSpPr>
          <p:nvPr>
            <p:ph type="sldImg"/>
          </p:nvPr>
        </p:nvSpPr>
        <p:spPr>
          <a:xfrm>
            <a:off x="608013" y="533400"/>
            <a:ext cx="5413375" cy="3046413"/>
          </a:xfrm>
          <a:ln/>
        </p:spPr>
      </p:sp>
      <p:sp>
        <p:nvSpPr>
          <p:cNvPr id="573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ts val="2944"/>
              </a:spcBef>
            </a:pPr>
            <a:r>
              <a:rPr lang="en-US" altLang="en-US" b="1">
                <a:latin typeface="Arial" pitchFamily="34" charset="0"/>
              </a:rPr>
              <a:t>STRUCTURING SESSIONS</a:t>
            </a:r>
          </a:p>
          <a:p>
            <a:pPr eaLnBrk="1" hangingPunct="1">
              <a:spcBef>
                <a:spcPts val="2944"/>
              </a:spcBef>
            </a:pPr>
            <a:r>
              <a:rPr lang="en-US" altLang="en-US">
                <a:latin typeface="Arial" pitchFamily="34" charset="0"/>
              </a:rPr>
              <a:t>Establishing effective routines will improve behavior during daily transitions </a:t>
            </a:r>
            <a:r>
              <a:rPr lang="en-US" altLang="en-US">
                <a:latin typeface="Arial Narrow" pitchFamily="34" charset="0"/>
              </a:rPr>
              <a:t>(e.g. warm-up time, dismissal routine)</a:t>
            </a:r>
          </a:p>
          <a:p>
            <a:pPr eaLnBrk="1" hangingPunct="1">
              <a:spcBef>
                <a:spcPts val="2944"/>
              </a:spcBef>
            </a:pPr>
            <a:r>
              <a:rPr lang="en-US" altLang="en-US">
                <a:latin typeface="Arial" pitchFamily="34" charset="0"/>
              </a:rPr>
              <a:t>Clearly defining &amp; communicating behavioral expectations (e.g. posting classroom rules/constitution)</a:t>
            </a:r>
          </a:p>
          <a:p>
            <a:pPr eaLnBrk="1" hangingPunct="1">
              <a:spcBef>
                <a:spcPts val="2944"/>
              </a:spcBef>
            </a:pPr>
            <a:r>
              <a:rPr lang="en-US" altLang="en-US">
                <a:latin typeface="Arial" pitchFamily="34" charset="0"/>
              </a:rPr>
              <a:t>Establishing clear &amp; timely consequences for compliance &amp; noncompliance</a:t>
            </a:r>
          </a:p>
          <a:p>
            <a:pPr eaLnBrk="1" hangingPunct="1">
              <a:spcBef>
                <a:spcPts val="2944"/>
              </a:spcBef>
            </a:pPr>
            <a:r>
              <a:rPr lang="en-US" altLang="en-US">
                <a:latin typeface="Arial" pitchFamily="34" charset="0"/>
              </a:rPr>
              <a:t>Conducting behavioral rehearsal of routines</a:t>
            </a:r>
          </a:p>
        </p:txBody>
      </p:sp>
    </p:spTree>
    <p:extLst>
      <p:ext uri="{BB962C8B-B14F-4D97-AF65-F5344CB8AC3E}">
        <p14:creationId xmlns:p14="http://schemas.microsoft.com/office/powerpoint/2010/main" val="12784855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593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593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9398"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59399"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86969FAB-AE11-40D3-9124-E60D227F79A2}" type="slidenum">
              <a:rPr lang="en-US" altLang="en-US" b="0">
                <a:latin typeface="Arial" pitchFamily="34" charset="0"/>
              </a:rPr>
              <a:pPr/>
              <a:t>22</a:t>
            </a:fld>
            <a:endParaRPr lang="en-US" altLang="en-US" b="0">
              <a:latin typeface="Arial" pitchFamily="34" charset="0"/>
            </a:endParaRPr>
          </a:p>
        </p:txBody>
      </p:sp>
    </p:spTree>
    <p:extLst>
      <p:ext uri="{BB962C8B-B14F-4D97-AF65-F5344CB8AC3E}">
        <p14:creationId xmlns:p14="http://schemas.microsoft.com/office/powerpoint/2010/main" val="526106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215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150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15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D9F94D15-8EB1-4D2C-A1DA-F4DD6E9596DB}" type="slidenum">
              <a:rPr lang="en-US" altLang="en-US" b="0">
                <a:latin typeface="Arial" pitchFamily="34" charset="0"/>
              </a:rPr>
              <a:pPr/>
              <a:t>4</a:t>
            </a:fld>
            <a:endParaRPr lang="en-US" altLang="en-US" b="0">
              <a:latin typeface="Arial" pitchFamily="34" charset="0"/>
            </a:endParaRPr>
          </a:p>
        </p:txBody>
      </p:sp>
      <p:sp>
        <p:nvSpPr>
          <p:cNvPr id="21510" name="Rectangle 2"/>
          <p:cNvSpPr>
            <a:spLocks noGrp="1" noRot="1" noChangeAspect="1" noChangeArrowheads="1" noTextEdit="1"/>
          </p:cNvSpPr>
          <p:nvPr>
            <p:ph type="sldImg"/>
          </p:nvPr>
        </p:nvSpPr>
        <p:spPr>
          <a:xfrm>
            <a:off x="608013" y="533400"/>
            <a:ext cx="5413375" cy="3046413"/>
          </a:xfrm>
          <a:ln/>
        </p:spPr>
      </p:sp>
      <p:sp>
        <p:nvSpPr>
          <p:cNvPr id="215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99" indent="-228999" eaLnBrk="1" hangingPunct="1">
              <a:lnSpc>
                <a:spcPct val="80000"/>
              </a:lnSpc>
              <a:buFontTx/>
              <a:buAutoNum type="arabicParenR"/>
            </a:pPr>
            <a:r>
              <a:rPr lang="en-US" altLang="en-US" sz="800" b="1">
                <a:latin typeface="Arial" pitchFamily="34" charset="0"/>
              </a:rPr>
              <a:t>Professional background and disclosures</a:t>
            </a:r>
          </a:p>
          <a:p>
            <a:pPr marL="228999" indent="-228999" eaLnBrk="1" hangingPunct="1">
              <a:lnSpc>
                <a:spcPct val="80000"/>
              </a:lnSpc>
              <a:buFontTx/>
              <a:buAutoNum type="arabicParenR"/>
            </a:pPr>
            <a:r>
              <a:rPr lang="en-US" altLang="en-US" sz="800" b="1">
                <a:latin typeface="Arial" pitchFamily="34" charset="0"/>
              </a:rPr>
              <a:t>Define educational goals and objectives</a:t>
            </a:r>
          </a:p>
          <a:p>
            <a:pPr marL="228999" indent="-228999" eaLnBrk="1" hangingPunct="1">
              <a:lnSpc>
                <a:spcPct val="80000"/>
              </a:lnSpc>
              <a:buFontTx/>
              <a:buAutoNum type="arabicParenR"/>
            </a:pPr>
            <a:r>
              <a:rPr lang="en-US" altLang="en-US" sz="800" b="1">
                <a:latin typeface="Arial" pitchFamily="34" charset="0"/>
              </a:rPr>
              <a:t>Provide an overview/advanced organizer of curriculum &amp; learning activities</a:t>
            </a:r>
          </a:p>
          <a:p>
            <a:pPr marL="228999" indent="-228999" eaLnBrk="1" hangingPunct="1">
              <a:lnSpc>
                <a:spcPct val="80000"/>
              </a:lnSpc>
              <a:buFontTx/>
              <a:buAutoNum type="arabicParenR"/>
            </a:pPr>
            <a:r>
              <a:rPr lang="en-US" altLang="en-US" sz="800" b="1">
                <a:latin typeface="Arial" pitchFamily="34" charset="0"/>
              </a:rPr>
              <a:t>Cathedral building</a:t>
            </a:r>
            <a:r>
              <a:rPr lang="en-US" altLang="en-US" sz="800">
                <a:latin typeface="Arial" pitchFamily="34" charset="0"/>
              </a:rPr>
              <a:t> </a:t>
            </a:r>
          </a:p>
          <a:p>
            <a:pPr marL="228999" indent="-228999" eaLnBrk="1" hangingPunct="1">
              <a:lnSpc>
                <a:spcPct val="80000"/>
              </a:lnSpc>
            </a:pPr>
            <a:r>
              <a:rPr lang="en-US" altLang="en-US" sz="800" b="1">
                <a:latin typeface="Arial" pitchFamily="34" charset="0"/>
              </a:rPr>
              <a:t>The word cathedral is derived from the Latin word cathedra ("seat" or "chair"), and refers to the presence of the bishop's or archbishop's chair or throne. In the ancient world, the chair was the symbol of a teacher and thus of the bishop's role as teacher,</a:t>
            </a:r>
            <a:r>
              <a:rPr lang="en-US" altLang="en-US" sz="800">
                <a:latin typeface="Arial" pitchFamily="34" charset="0"/>
              </a:rPr>
              <a:t> and also of an official presiding as a magistrate and thus of the bishop's role in governing a diocese.</a:t>
            </a:r>
          </a:p>
          <a:p>
            <a:pPr marL="228999" indent="-228999" eaLnBrk="1" hangingPunct="1">
              <a:lnSpc>
                <a:spcPct val="80000"/>
              </a:lnSpc>
            </a:pPr>
            <a:r>
              <a:rPr lang="en-US" altLang="en-US" sz="800" b="1">
                <a:latin typeface="Arial" pitchFamily="34" charset="0"/>
              </a:rPr>
              <a:t>The role of the cathedral is chiefly to serve God in the community</a:t>
            </a:r>
            <a:r>
              <a:rPr lang="en-US" altLang="en-US" sz="800">
                <a:latin typeface="Arial" pitchFamily="34" charset="0"/>
              </a:rPr>
              <a:t>, through its hierarchical and organizational position in the church structure. A cathedral, its bishop and dignitaries have traditional functions which are mostly religious in nature, but may also be closely associated with the civil and communal life of the city and region.</a:t>
            </a:r>
          </a:p>
          <a:p>
            <a:pPr marL="228999" indent="-228999" eaLnBrk="1" hangingPunct="1">
              <a:lnSpc>
                <a:spcPct val="80000"/>
              </a:lnSpc>
            </a:pPr>
            <a:r>
              <a:rPr lang="en-US" altLang="en-US" sz="800" b="1">
                <a:latin typeface="Arial" pitchFamily="34" charset="0"/>
              </a:rPr>
              <a:t>Births, marriages and deaths are often celebrated</a:t>
            </a:r>
            <a:r>
              <a:rPr lang="en-US" altLang="en-US" sz="800">
                <a:latin typeface="Arial" pitchFamily="34" charset="0"/>
              </a:rPr>
              <a:t> by services at cathedrals and the cathedral often </a:t>
            </a:r>
            <a:r>
              <a:rPr lang="en-US" altLang="en-US" sz="800" b="1">
                <a:latin typeface="Arial" pitchFamily="34" charset="0"/>
              </a:rPr>
              <a:t>acts as a repository of local history by recording these events</a:t>
            </a:r>
            <a:r>
              <a:rPr lang="en-US" altLang="en-US" sz="800">
                <a:latin typeface="Arial" pitchFamily="34" charset="0"/>
              </a:rPr>
              <a:t>. The cathedral marks times of national and local civic celebration and sadness with special services. The funerals of those famous within the community are invariably held at cathedrals. People who have served the community or the church are often buried within the cathedral with which they are associated. Alternately, they may be commemorated by a memorial. </a:t>
            </a:r>
          </a:p>
          <a:p>
            <a:pPr marL="228999" indent="-228999" eaLnBrk="1" hangingPunct="1">
              <a:lnSpc>
                <a:spcPct val="80000"/>
              </a:lnSpc>
            </a:pPr>
            <a:r>
              <a:rPr lang="en-US" altLang="en-US" sz="800">
                <a:latin typeface="Arial" pitchFamily="34" charset="0"/>
              </a:rPr>
              <a:t>Another civic function of the cathedral is the </a:t>
            </a:r>
            <a:r>
              <a:rPr lang="en-US" altLang="en-US" sz="800" b="1">
                <a:latin typeface="Arial" pitchFamily="34" charset="0"/>
              </a:rPr>
              <a:t>imparting of significant civil information</a:t>
            </a:r>
            <a:r>
              <a:rPr lang="en-US" altLang="en-US" sz="800">
                <a:latin typeface="Arial" pitchFamily="34" charset="0"/>
              </a:rPr>
              <a:t>. Announcements may be to the populace from the steps of the cathedral, or within the cathedral itself.</a:t>
            </a:r>
          </a:p>
          <a:p>
            <a:pPr marL="228999" indent="-228999" eaLnBrk="1" hangingPunct="1">
              <a:lnSpc>
                <a:spcPct val="80000"/>
              </a:lnSpc>
            </a:pPr>
            <a:r>
              <a:rPr lang="en-US" altLang="en-US" sz="800" b="1">
                <a:latin typeface="Arial" pitchFamily="34" charset="0"/>
              </a:rPr>
              <a:t>Most cathedrals have a bell or bells. Bells are also used to convey information or announce the beginning of a celebration.</a:t>
            </a:r>
            <a:r>
              <a:rPr lang="en-US" altLang="en-US" sz="800">
                <a:latin typeface="Arial" pitchFamily="34" charset="0"/>
              </a:rPr>
              <a:t> The ringing of bells signifies a time of rejoicing, such as a wedding. An extended ringing of bells or "changes" conveys a time of great civic celebration. The slow tolling of the deepest bell signifies a death or disaster. Many cathedrals have a clock with associated chimes which announce the time. </a:t>
            </a:r>
            <a:r>
              <a:rPr lang="en-US" altLang="en-US" sz="800" b="1">
                <a:latin typeface="Arial" pitchFamily="34" charset="0"/>
              </a:rPr>
              <a:t>The bells of a cathedral are traditionally used signal the outbreak and the ending of war.</a:t>
            </a:r>
          </a:p>
          <a:p>
            <a:pPr marL="228999" indent="-228999" eaLnBrk="1" hangingPunct="1">
              <a:lnSpc>
                <a:spcPct val="80000"/>
              </a:lnSpc>
            </a:pPr>
            <a:r>
              <a:rPr lang="en-US" altLang="en-US" sz="800" b="1">
                <a:latin typeface="Arial" pitchFamily="34" charset="0"/>
              </a:rPr>
              <a:t>Cathedrals are often associated with significant secular organizations such as the office of the local mayor and council, the local court, the local regiment, schools, sporting organizations and service clubs. The cathedral often has its own school, primarily for the education of choristers, but often including other children as well.</a:t>
            </a:r>
          </a:p>
          <a:p>
            <a:pPr marL="228999" indent="-228999" eaLnBrk="1" hangingPunct="1">
              <a:lnSpc>
                <a:spcPct val="80000"/>
              </a:lnSpc>
            </a:pPr>
            <a:r>
              <a:rPr lang="en-US" altLang="en-US" sz="800" b="1">
                <a:latin typeface="Arial" pitchFamily="34" charset="0"/>
              </a:rPr>
              <a:t>The cathedral, often being a large building, serves as a meeting place for many people. The cathedral often forms a centre of different activities related to community service, youth activities, study, music and decorative arts.</a:t>
            </a:r>
            <a:br>
              <a:rPr lang="en-US" altLang="en-US" sz="800" b="1">
                <a:latin typeface="Arial" pitchFamily="34" charset="0"/>
              </a:rPr>
            </a:br>
            <a:endParaRPr lang="en-US" altLang="en-US" sz="800" b="1">
              <a:latin typeface="Arial" pitchFamily="34" charset="0"/>
            </a:endParaRPr>
          </a:p>
        </p:txBody>
      </p:sp>
    </p:spTree>
    <p:extLst>
      <p:ext uri="{BB962C8B-B14F-4D97-AF65-F5344CB8AC3E}">
        <p14:creationId xmlns:p14="http://schemas.microsoft.com/office/powerpoint/2010/main" val="988710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6144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144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14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D04E5984-E1C9-470F-AB48-B9556A09D11A}" type="slidenum">
              <a:rPr lang="en-US" altLang="en-US" b="0">
                <a:latin typeface="Arial" pitchFamily="34" charset="0"/>
              </a:rPr>
              <a:pPr/>
              <a:t>23</a:t>
            </a:fld>
            <a:endParaRPr lang="en-US" altLang="en-US" b="0">
              <a:latin typeface="Arial" pitchFamily="34" charset="0"/>
            </a:endParaRPr>
          </a:p>
        </p:txBody>
      </p:sp>
      <p:sp>
        <p:nvSpPr>
          <p:cNvPr id="61446" name="Rectangle 2"/>
          <p:cNvSpPr>
            <a:spLocks noGrp="1" noRot="1" noChangeAspect="1" noChangeArrowheads="1" noTextEdit="1"/>
          </p:cNvSpPr>
          <p:nvPr>
            <p:ph type="sldImg"/>
          </p:nvPr>
        </p:nvSpPr>
        <p:spPr>
          <a:xfrm>
            <a:off x="608013" y="533400"/>
            <a:ext cx="5413375" cy="3046413"/>
          </a:xfrm>
          <a:ln/>
        </p:spPr>
      </p:sp>
      <p:sp>
        <p:nvSpPr>
          <p:cNvPr id="614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Focus on COMPLIANCE over ATTITUDE</a:t>
            </a:r>
          </a:p>
          <a:p>
            <a:pPr eaLnBrk="1" hangingPunct="1">
              <a:lnSpc>
                <a:spcPct val="95000"/>
              </a:lnSpc>
            </a:pPr>
            <a:r>
              <a:rPr lang="en-US" altLang="en-US" sz="1700">
                <a:latin typeface="Arial" pitchFamily="34" charset="0"/>
              </a:rPr>
              <a:t>Reduce Logistical Barriers To Communication</a:t>
            </a:r>
          </a:p>
          <a:p>
            <a:pPr lvl="1" eaLnBrk="1" hangingPunct="1">
              <a:lnSpc>
                <a:spcPct val="95000"/>
              </a:lnSpc>
            </a:pPr>
            <a:r>
              <a:rPr lang="en-US" altLang="en-US">
                <a:latin typeface="Arial" pitchFamily="34" charset="0"/>
              </a:rPr>
              <a:t>Give Instructions Within Close Proximity to the Student</a:t>
            </a:r>
          </a:p>
          <a:p>
            <a:pPr lvl="1" eaLnBrk="1" hangingPunct="1">
              <a:lnSpc>
                <a:spcPct val="95000"/>
              </a:lnSpc>
            </a:pPr>
            <a:r>
              <a:rPr lang="en-US" altLang="en-US">
                <a:latin typeface="Arial" pitchFamily="34" charset="0"/>
              </a:rPr>
              <a:t>Do Not Shout Instructions Across the Room</a:t>
            </a:r>
          </a:p>
          <a:p>
            <a:pPr eaLnBrk="1" hangingPunct="1">
              <a:lnSpc>
                <a:spcPct val="95000"/>
              </a:lnSpc>
              <a:spcBef>
                <a:spcPct val="50000"/>
              </a:spcBef>
            </a:pPr>
            <a:r>
              <a:rPr lang="en-US" altLang="en-US">
                <a:latin typeface="Arial" pitchFamily="34" charset="0"/>
              </a:rPr>
              <a:t> </a:t>
            </a:r>
            <a:r>
              <a:rPr lang="en-US" altLang="en-US" sz="1700">
                <a:latin typeface="Arial" pitchFamily="34" charset="0"/>
              </a:rPr>
              <a:t>Establish Physical Contact</a:t>
            </a:r>
          </a:p>
          <a:p>
            <a:pPr lvl="1" eaLnBrk="1" hangingPunct="1">
              <a:lnSpc>
                <a:spcPct val="95000"/>
              </a:lnSpc>
            </a:pPr>
            <a:r>
              <a:rPr lang="en-US" altLang="en-US">
                <a:latin typeface="Arial" pitchFamily="34" charset="0"/>
              </a:rPr>
              <a:t>Touch the Child’s Shoulder &amp; Lower Yourself To His/Her Eye-Level</a:t>
            </a:r>
          </a:p>
          <a:p>
            <a:pPr eaLnBrk="1" hangingPunct="1">
              <a:lnSpc>
                <a:spcPct val="95000"/>
              </a:lnSpc>
              <a:spcBef>
                <a:spcPct val="50000"/>
              </a:spcBef>
            </a:pPr>
            <a:r>
              <a:rPr lang="en-US" altLang="en-US">
                <a:latin typeface="Arial" pitchFamily="34" charset="0"/>
              </a:rPr>
              <a:t> </a:t>
            </a:r>
            <a:r>
              <a:rPr lang="en-US" altLang="en-US" sz="1700">
                <a:latin typeface="Arial" pitchFamily="34" charset="0"/>
              </a:rPr>
              <a:t>Limit Environmental Distractions</a:t>
            </a:r>
          </a:p>
          <a:p>
            <a:pPr lvl="1" eaLnBrk="1" hangingPunct="1">
              <a:lnSpc>
                <a:spcPct val="95000"/>
              </a:lnSpc>
            </a:pPr>
            <a:r>
              <a:rPr lang="en-US" altLang="en-US">
                <a:latin typeface="Arial" pitchFamily="34" charset="0"/>
              </a:rPr>
              <a:t>Pull the Student Out of a Group Activity Before Giving an Instruction</a:t>
            </a:r>
          </a:p>
          <a:p>
            <a:pPr lvl="1" eaLnBrk="1" hangingPunct="1">
              <a:lnSpc>
                <a:spcPct val="95000"/>
              </a:lnSpc>
            </a:pPr>
            <a:r>
              <a:rPr lang="en-US" altLang="en-US">
                <a:latin typeface="Arial" pitchFamily="34" charset="0"/>
              </a:rPr>
              <a:t>Instruct the Child To Look At You </a:t>
            </a:r>
          </a:p>
          <a:p>
            <a:pPr eaLnBrk="1" hangingPunct="1">
              <a:lnSpc>
                <a:spcPct val="95000"/>
              </a:lnSpc>
            </a:pPr>
            <a:r>
              <a:rPr lang="en-US" altLang="en-US" sz="1700">
                <a:latin typeface="Arial" pitchFamily="34" charset="0"/>
              </a:rPr>
              <a:t>Use Key Words for Instructions</a:t>
            </a:r>
          </a:p>
          <a:p>
            <a:pPr lvl="1" eaLnBrk="1" hangingPunct="1">
              <a:lnSpc>
                <a:spcPct val="95000"/>
              </a:lnSpc>
            </a:pPr>
            <a:r>
              <a:rPr lang="en-US" altLang="en-US" sz="1500">
                <a:latin typeface="Arial" pitchFamily="34" charset="0"/>
              </a:rPr>
              <a:t>Specifically State:  “I Am Giving You An Instruction”</a:t>
            </a:r>
          </a:p>
          <a:p>
            <a:pPr lvl="1" eaLnBrk="1" hangingPunct="1">
              <a:lnSpc>
                <a:spcPct val="95000"/>
              </a:lnSpc>
            </a:pPr>
            <a:r>
              <a:rPr lang="en-US" altLang="en-US" sz="1500">
                <a:latin typeface="Arial" pitchFamily="34" charset="0"/>
              </a:rPr>
              <a:t>“Your Direction Is…..”</a:t>
            </a:r>
          </a:p>
          <a:p>
            <a:pPr lvl="1" eaLnBrk="1" hangingPunct="1">
              <a:lnSpc>
                <a:spcPct val="95000"/>
              </a:lnSpc>
            </a:pPr>
            <a:r>
              <a:rPr lang="en-US" altLang="en-US" sz="1500">
                <a:latin typeface="Arial" pitchFamily="34" charset="0"/>
              </a:rPr>
              <a:t>Use a 1-Word or nonverbal prompt (e.g. “FREEZE”)</a:t>
            </a:r>
          </a:p>
          <a:p>
            <a:pPr eaLnBrk="1" hangingPunct="1">
              <a:lnSpc>
                <a:spcPct val="95000"/>
              </a:lnSpc>
            </a:pPr>
            <a:r>
              <a:rPr lang="en-US" altLang="en-US" sz="1700">
                <a:latin typeface="Arial" pitchFamily="34" charset="0"/>
              </a:rPr>
              <a:t>Practice “Ask, Say, Do” </a:t>
            </a:r>
          </a:p>
          <a:p>
            <a:pPr eaLnBrk="1" hangingPunct="1"/>
            <a:endParaRPr lang="en-US" altLang="en-US">
              <a:latin typeface="Arial" pitchFamily="34" charset="0"/>
            </a:endParaRPr>
          </a:p>
          <a:p>
            <a:pPr eaLnBrk="1" hangingPunct="1"/>
            <a:endParaRPr lang="en-US" altLang="en-US">
              <a:latin typeface="Arial" pitchFamily="34" charset="0"/>
            </a:endParaRPr>
          </a:p>
        </p:txBody>
      </p:sp>
    </p:spTree>
    <p:extLst>
      <p:ext uri="{BB962C8B-B14F-4D97-AF65-F5344CB8AC3E}">
        <p14:creationId xmlns:p14="http://schemas.microsoft.com/office/powerpoint/2010/main" val="38422308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3FDAE1A6-42ED-484F-B897-1C2BEBC39A76}" type="slidenum">
              <a:rPr lang="en-US" altLang="en-US" b="0">
                <a:latin typeface="Arial" pitchFamily="34" charset="0"/>
              </a:rPr>
              <a:pPr/>
              <a:t>24</a:t>
            </a:fld>
            <a:endParaRPr lang="en-US" altLang="en-US" b="0">
              <a:latin typeface="Arial" pitchFamily="34" charset="0"/>
            </a:endParaRPr>
          </a:p>
        </p:txBody>
      </p:sp>
      <p:sp>
        <p:nvSpPr>
          <p:cNvPr id="68614" name="Rectangle 2"/>
          <p:cNvSpPr>
            <a:spLocks noGrp="1" noRot="1" noChangeAspect="1" noChangeArrowheads="1" noTextEdit="1"/>
          </p:cNvSpPr>
          <p:nvPr>
            <p:ph type="sldImg"/>
          </p:nvPr>
        </p:nvSpPr>
        <p:spPr>
          <a:xfrm>
            <a:off x="608013" y="533400"/>
            <a:ext cx="5413375" cy="3046413"/>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423000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7066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706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3187AD90-40CF-4305-AC1A-585D42835C38}" type="slidenum">
              <a:rPr lang="en-US" altLang="en-US" b="0">
                <a:latin typeface="Arial" pitchFamily="34" charset="0"/>
              </a:rPr>
              <a:pPr/>
              <a:t>25</a:t>
            </a:fld>
            <a:endParaRPr lang="en-US" altLang="en-US" b="0">
              <a:latin typeface="Arial" pitchFamily="34" charset="0"/>
            </a:endParaRPr>
          </a:p>
        </p:txBody>
      </p:sp>
      <p:sp>
        <p:nvSpPr>
          <p:cNvPr id="70662" name="Rectangle 2"/>
          <p:cNvSpPr>
            <a:spLocks noGrp="1" noRot="1" noChangeAspect="1" noChangeArrowheads="1" noTextEdit="1"/>
          </p:cNvSpPr>
          <p:nvPr>
            <p:ph type="sldImg"/>
          </p:nvPr>
        </p:nvSpPr>
        <p:spPr>
          <a:xfrm>
            <a:off x="608013" y="533400"/>
            <a:ext cx="5413375" cy="3046413"/>
          </a:xfrm>
          <a:ln/>
        </p:spPr>
      </p:sp>
      <p:sp>
        <p:nvSpPr>
          <p:cNvPr id="706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10956087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861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6861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3FDAE1A6-42ED-484F-B897-1C2BEBC39A76}" type="slidenum">
              <a:rPr lang="en-US" altLang="en-US" b="0">
                <a:latin typeface="Arial" pitchFamily="34" charset="0"/>
              </a:rPr>
              <a:pPr/>
              <a:t>34</a:t>
            </a:fld>
            <a:endParaRPr lang="en-US" altLang="en-US" b="0">
              <a:latin typeface="Arial" pitchFamily="34" charset="0"/>
            </a:endParaRPr>
          </a:p>
        </p:txBody>
      </p:sp>
      <p:sp>
        <p:nvSpPr>
          <p:cNvPr id="68614" name="Rectangle 2"/>
          <p:cNvSpPr>
            <a:spLocks noGrp="1" noRot="1" noChangeAspect="1" noChangeArrowheads="1" noTextEdit="1"/>
          </p:cNvSpPr>
          <p:nvPr>
            <p:ph type="sldImg"/>
          </p:nvPr>
        </p:nvSpPr>
        <p:spPr>
          <a:xfrm>
            <a:off x="608013" y="533400"/>
            <a:ext cx="5413375" cy="3046413"/>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itchFamily="34" charset="0"/>
            </a:endParaRPr>
          </a:p>
        </p:txBody>
      </p:sp>
    </p:spTree>
    <p:extLst>
      <p:ext uri="{BB962C8B-B14F-4D97-AF65-F5344CB8AC3E}">
        <p14:creationId xmlns:p14="http://schemas.microsoft.com/office/powerpoint/2010/main" val="2356452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781482F-54C6-43CB-93CB-B67A4221CEDF}" type="slidenum">
              <a:rPr lang="en-US" smtClean="0"/>
              <a:t>61</a:t>
            </a:fld>
            <a:endParaRPr lang="en-US" dirty="0"/>
          </a:p>
        </p:txBody>
      </p:sp>
    </p:spTree>
    <p:extLst>
      <p:ext uri="{BB962C8B-B14F-4D97-AF65-F5344CB8AC3E}">
        <p14:creationId xmlns:p14="http://schemas.microsoft.com/office/powerpoint/2010/main" val="598131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27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7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4ACA4913-C85B-4113-B435-6EB1787C5F5B}" type="slidenum">
              <a:rPr lang="en-US" altLang="en-US" b="0">
                <a:latin typeface="Arial" pitchFamily="34" charset="0"/>
              </a:rPr>
              <a:pPr/>
              <a:t>5</a:t>
            </a:fld>
            <a:endParaRPr lang="en-US" altLang="en-US" b="0">
              <a:latin typeface="Arial" pitchFamily="34" charset="0"/>
            </a:endParaRPr>
          </a:p>
        </p:txBody>
      </p:sp>
      <p:sp>
        <p:nvSpPr>
          <p:cNvPr id="27654" name="Rectangle 2"/>
          <p:cNvSpPr>
            <a:spLocks noGrp="1" noRot="1" noChangeAspect="1" noChangeArrowheads="1" noTextEdit="1"/>
          </p:cNvSpPr>
          <p:nvPr>
            <p:ph type="sldImg"/>
          </p:nvPr>
        </p:nvSpPr>
        <p:spPr>
          <a:xfrm>
            <a:off x="608013" y="533400"/>
            <a:ext cx="5413375" cy="3046413"/>
          </a:xfrm>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Interactive teacher discussion – </a:t>
            </a:r>
          </a:p>
          <a:p>
            <a:pPr eaLnBrk="1" hangingPunct="1"/>
            <a:endParaRPr lang="en-US" altLang="en-US">
              <a:latin typeface="Arial" pitchFamily="34" charset="0"/>
            </a:endParaRPr>
          </a:p>
        </p:txBody>
      </p:sp>
    </p:spTree>
    <p:extLst>
      <p:ext uri="{BB962C8B-B14F-4D97-AF65-F5344CB8AC3E}">
        <p14:creationId xmlns:p14="http://schemas.microsoft.com/office/powerpoint/2010/main" val="40717279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30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30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6D4FFA32-A2A5-4568-9F68-7DF9C5BE5C17}" type="slidenum">
              <a:rPr lang="en-US" altLang="en-US" b="0">
                <a:latin typeface="Arial" pitchFamily="34" charset="0"/>
              </a:rPr>
              <a:pPr/>
              <a:t>7</a:t>
            </a:fld>
            <a:endParaRPr lang="en-US" altLang="en-US" b="0">
              <a:latin typeface="Arial" pitchFamily="34" charset="0"/>
            </a:endParaRPr>
          </a:p>
        </p:txBody>
      </p:sp>
      <p:sp>
        <p:nvSpPr>
          <p:cNvPr id="30726" name="Rectangle 2"/>
          <p:cNvSpPr>
            <a:spLocks noGrp="1" noRot="1" noChangeAspect="1" noChangeArrowheads="1" noTextEdit="1"/>
          </p:cNvSpPr>
          <p:nvPr>
            <p:ph type="sldImg"/>
          </p:nvPr>
        </p:nvSpPr>
        <p:spPr>
          <a:xfrm>
            <a:off x="1314450" y="533400"/>
            <a:ext cx="3925888" cy="2209800"/>
          </a:xfrm>
          <a:ln/>
        </p:spPr>
      </p:sp>
      <p:sp>
        <p:nvSpPr>
          <p:cNvPr id="30727" name="Rectangle 3"/>
          <p:cNvSpPr>
            <a:spLocks noGrp="1" noChangeArrowheads="1"/>
          </p:cNvSpPr>
          <p:nvPr>
            <p:ph type="body" idx="1"/>
          </p:nvPr>
        </p:nvSpPr>
        <p:spPr>
          <a:xfrm>
            <a:off x="686421" y="2818464"/>
            <a:ext cx="5713448" cy="586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99" indent="-228999" eaLnBrk="1" hangingPunct="1">
              <a:lnSpc>
                <a:spcPct val="95000"/>
              </a:lnSpc>
              <a:spcBef>
                <a:spcPct val="65000"/>
              </a:spcBef>
            </a:pPr>
            <a:r>
              <a:rPr lang="en-US" altLang="en-US" b="1">
                <a:latin typeface="Arial" pitchFamily="34" charset="0"/>
              </a:rPr>
              <a:t>Neurological/biologically-bound conditions</a:t>
            </a:r>
          </a:p>
          <a:p>
            <a:pPr marL="228999" indent="-228999" eaLnBrk="1" hangingPunct="1">
              <a:lnSpc>
                <a:spcPct val="95000"/>
              </a:lnSpc>
              <a:spcBef>
                <a:spcPct val="25000"/>
              </a:spcBef>
              <a:buFontTx/>
              <a:buChar char="-"/>
            </a:pPr>
            <a:r>
              <a:rPr lang="en-US" altLang="en-US">
                <a:latin typeface="Arial" pitchFamily="34" charset="0"/>
              </a:rPr>
              <a:t>ADHD, </a:t>
            </a:r>
          </a:p>
          <a:p>
            <a:pPr marL="228999" indent="-228999" eaLnBrk="1" hangingPunct="1">
              <a:lnSpc>
                <a:spcPct val="95000"/>
              </a:lnSpc>
              <a:spcBef>
                <a:spcPct val="25000"/>
              </a:spcBef>
              <a:buFontTx/>
              <a:buChar char="-"/>
            </a:pPr>
            <a:r>
              <a:rPr lang="en-US" altLang="en-US">
                <a:latin typeface="Arial" pitchFamily="34" charset="0"/>
              </a:rPr>
              <a:t>Birth Hx, Autism, </a:t>
            </a:r>
          </a:p>
          <a:p>
            <a:pPr marL="228999" indent="-228999" eaLnBrk="1" hangingPunct="1">
              <a:lnSpc>
                <a:spcPct val="95000"/>
              </a:lnSpc>
              <a:spcBef>
                <a:spcPct val="25000"/>
              </a:spcBef>
              <a:buFontTx/>
              <a:buChar char="-"/>
            </a:pPr>
            <a:r>
              <a:rPr lang="en-US" altLang="en-US">
                <a:latin typeface="Arial" pitchFamily="34" charset="0"/>
              </a:rPr>
              <a:t>Chronic Health issues such as Hearing Loss, Sickle-cell disease, Spina Bifida, Diabetes</a:t>
            </a:r>
          </a:p>
          <a:p>
            <a:pPr marL="228999" indent="-228999" eaLnBrk="1" hangingPunct="1">
              <a:lnSpc>
                <a:spcPct val="95000"/>
              </a:lnSpc>
              <a:spcBef>
                <a:spcPct val="65000"/>
              </a:spcBef>
            </a:pPr>
            <a:r>
              <a:rPr lang="en-US" altLang="en-US" b="1">
                <a:latin typeface="Arial" pitchFamily="34" charset="0"/>
              </a:rPr>
              <a:t>Learning difficulties (dyslexia, dyscalculia, etc.)</a:t>
            </a:r>
          </a:p>
          <a:p>
            <a:pPr marL="228999" indent="-228999" eaLnBrk="1" hangingPunct="1">
              <a:lnSpc>
                <a:spcPct val="95000"/>
              </a:lnSpc>
              <a:spcBef>
                <a:spcPct val="25000"/>
              </a:spcBef>
              <a:buFontTx/>
              <a:buChar char="-"/>
            </a:pPr>
            <a:r>
              <a:rPr lang="en-US" altLang="en-US">
                <a:latin typeface="Arial" pitchFamily="34" charset="0"/>
              </a:rPr>
              <a:t>Disorders of Phonological Awareness, Reading, Written Expression, Calculation, etc. </a:t>
            </a:r>
          </a:p>
          <a:p>
            <a:pPr marL="228999" indent="-228999" eaLnBrk="1" hangingPunct="1">
              <a:lnSpc>
                <a:spcPct val="95000"/>
              </a:lnSpc>
              <a:spcBef>
                <a:spcPct val="65000"/>
              </a:spcBef>
            </a:pPr>
            <a:r>
              <a:rPr lang="en-US" altLang="en-US" b="1">
                <a:latin typeface="Arial" pitchFamily="34" charset="0"/>
              </a:rPr>
              <a:t>Social difficulties (ASD, immaturity, conflict, bullying)</a:t>
            </a:r>
          </a:p>
          <a:p>
            <a:pPr marL="228999" indent="-228999" eaLnBrk="1" hangingPunct="1">
              <a:lnSpc>
                <a:spcPct val="95000"/>
              </a:lnSpc>
              <a:spcBef>
                <a:spcPct val="25000"/>
              </a:spcBef>
              <a:buFontTx/>
              <a:buChar char="-"/>
            </a:pPr>
            <a:r>
              <a:rPr lang="en-US" altLang="en-US">
                <a:latin typeface="Arial" pitchFamily="34" charset="0"/>
              </a:rPr>
              <a:t>Immaturity (early school placement, social delay)</a:t>
            </a:r>
          </a:p>
          <a:p>
            <a:pPr marL="228999" indent="-228999" eaLnBrk="1" hangingPunct="1">
              <a:lnSpc>
                <a:spcPct val="95000"/>
              </a:lnSpc>
              <a:spcBef>
                <a:spcPct val="25000"/>
              </a:spcBef>
              <a:buFontTx/>
              <a:buChar char="-"/>
            </a:pPr>
            <a:r>
              <a:rPr lang="en-US" altLang="en-US">
                <a:latin typeface="Arial" pitchFamily="34" charset="0"/>
              </a:rPr>
              <a:t>Bullying, social aggression</a:t>
            </a:r>
          </a:p>
          <a:p>
            <a:pPr marL="228999" indent="-228999" eaLnBrk="1" hangingPunct="1">
              <a:lnSpc>
                <a:spcPct val="95000"/>
              </a:lnSpc>
              <a:spcBef>
                <a:spcPct val="25000"/>
              </a:spcBef>
              <a:buFontTx/>
              <a:buChar char="-"/>
            </a:pPr>
            <a:r>
              <a:rPr lang="en-US" altLang="en-US">
                <a:latin typeface="Arial" pitchFamily="34" charset="0"/>
              </a:rPr>
              <a:t>Asperger’s Disorder / High Functioning Autism</a:t>
            </a:r>
          </a:p>
          <a:p>
            <a:pPr marL="228999" indent="-228999" eaLnBrk="1" hangingPunct="1">
              <a:lnSpc>
                <a:spcPct val="95000"/>
              </a:lnSpc>
              <a:spcBef>
                <a:spcPct val="65000"/>
              </a:spcBef>
            </a:pPr>
            <a:r>
              <a:rPr lang="en-US" altLang="en-US" b="1">
                <a:latin typeface="Arial" pitchFamily="34" charset="0"/>
              </a:rPr>
              <a:t>Language problems </a:t>
            </a:r>
          </a:p>
          <a:p>
            <a:pPr marL="228999" indent="-228999" eaLnBrk="1" hangingPunct="1">
              <a:lnSpc>
                <a:spcPct val="95000"/>
              </a:lnSpc>
              <a:spcBef>
                <a:spcPct val="25000"/>
              </a:spcBef>
            </a:pPr>
            <a:r>
              <a:rPr lang="en-US" altLang="en-US">
                <a:latin typeface="Arial" pitchFamily="34" charset="0"/>
              </a:rPr>
              <a:t>- 	Developmental speech delay (Expressive or Receptive Language Disorder)</a:t>
            </a:r>
          </a:p>
          <a:p>
            <a:pPr marL="228999" indent="-228999" eaLnBrk="1" hangingPunct="1">
              <a:lnSpc>
                <a:spcPct val="95000"/>
              </a:lnSpc>
              <a:spcBef>
                <a:spcPct val="65000"/>
              </a:spcBef>
            </a:pPr>
            <a:r>
              <a:rPr lang="en-US" altLang="en-US" b="1">
                <a:latin typeface="Arial" pitchFamily="34" charset="0"/>
              </a:rPr>
              <a:t>Family problems / psychosocial stressors</a:t>
            </a:r>
          </a:p>
          <a:p>
            <a:pPr marL="228999" indent="-228999" eaLnBrk="1" hangingPunct="1">
              <a:lnSpc>
                <a:spcPct val="95000"/>
              </a:lnSpc>
              <a:spcBef>
                <a:spcPct val="25000"/>
              </a:spcBef>
              <a:buFontTx/>
              <a:buChar char="-"/>
            </a:pPr>
            <a:r>
              <a:rPr lang="en-US" altLang="en-US">
                <a:latin typeface="Arial" pitchFamily="34" charset="0"/>
              </a:rPr>
              <a:t>Family Transitions/Adjustment Disorders</a:t>
            </a:r>
          </a:p>
          <a:p>
            <a:pPr marL="228999" indent="-228999" eaLnBrk="1" hangingPunct="1">
              <a:lnSpc>
                <a:spcPct val="95000"/>
              </a:lnSpc>
              <a:spcBef>
                <a:spcPct val="25000"/>
              </a:spcBef>
              <a:buFontTx/>
              <a:buChar char="-"/>
            </a:pPr>
            <a:r>
              <a:rPr lang="en-US" altLang="en-US">
                <a:latin typeface="Arial" pitchFamily="34" charset="0"/>
              </a:rPr>
              <a:t>Abuse/Neglect</a:t>
            </a:r>
          </a:p>
          <a:p>
            <a:pPr marL="228999" indent="-228999" eaLnBrk="1" hangingPunct="1">
              <a:lnSpc>
                <a:spcPct val="95000"/>
              </a:lnSpc>
              <a:spcBef>
                <a:spcPct val="25000"/>
              </a:spcBef>
              <a:buFontTx/>
              <a:buChar char="-"/>
            </a:pPr>
            <a:r>
              <a:rPr lang="en-US" altLang="en-US">
                <a:latin typeface="Arial" pitchFamily="34" charset="0"/>
              </a:rPr>
              <a:t>Psychosocial Stressors</a:t>
            </a:r>
          </a:p>
          <a:p>
            <a:pPr marL="228999" indent="-228999" eaLnBrk="1" hangingPunct="1">
              <a:lnSpc>
                <a:spcPct val="95000"/>
              </a:lnSpc>
              <a:spcBef>
                <a:spcPct val="25000"/>
              </a:spcBef>
              <a:buFontTx/>
              <a:buChar char="-"/>
            </a:pPr>
            <a:r>
              <a:rPr lang="en-US" altLang="en-US">
                <a:latin typeface="Arial" pitchFamily="34" charset="0"/>
              </a:rPr>
              <a:t>Oppositional Defiant Disorder/ Conduct Disorder</a:t>
            </a:r>
          </a:p>
          <a:p>
            <a:pPr marL="228999" indent="-228999" eaLnBrk="1" hangingPunct="1"/>
            <a:r>
              <a:rPr lang="en-US" altLang="en-US" b="1">
                <a:latin typeface="Arial" pitchFamily="34" charset="0"/>
              </a:rPr>
              <a:t>Emotional Problems</a:t>
            </a:r>
          </a:p>
          <a:p>
            <a:pPr marL="228999" indent="-228999" eaLnBrk="1" hangingPunct="1">
              <a:lnSpc>
                <a:spcPct val="95000"/>
              </a:lnSpc>
              <a:spcBef>
                <a:spcPct val="25000"/>
              </a:spcBef>
              <a:buFontTx/>
              <a:buChar char="-"/>
            </a:pPr>
            <a:r>
              <a:rPr lang="en-US" altLang="en-US">
                <a:latin typeface="Arial" pitchFamily="34" charset="0"/>
              </a:rPr>
              <a:t>Anxiety and Mood Disorders (e.g. separation anxiety, depression, etc.)</a:t>
            </a:r>
          </a:p>
          <a:p>
            <a:pPr marL="228999" indent="-228999" eaLnBrk="1" hangingPunct="1">
              <a:lnSpc>
                <a:spcPct val="95000"/>
              </a:lnSpc>
              <a:spcBef>
                <a:spcPct val="25000"/>
              </a:spcBef>
              <a:buFontTx/>
              <a:buChar char="-"/>
            </a:pPr>
            <a:r>
              <a:rPr lang="en-US" altLang="en-US">
                <a:latin typeface="Arial" pitchFamily="34" charset="0"/>
              </a:rPr>
              <a:t>Anger Problems - Oppositional Defiant Disorder/Conduct Disorder </a:t>
            </a:r>
          </a:p>
          <a:p>
            <a:pPr marL="228999" indent="-228999" eaLnBrk="1" hangingPunct="1">
              <a:lnSpc>
                <a:spcPct val="95000"/>
              </a:lnSpc>
              <a:spcBef>
                <a:spcPct val="65000"/>
              </a:spcBef>
            </a:pPr>
            <a:r>
              <a:rPr lang="en-US" altLang="en-US" b="1">
                <a:latin typeface="Arial" pitchFamily="34" charset="0"/>
              </a:rPr>
              <a:t>Developmental delays</a:t>
            </a:r>
          </a:p>
          <a:p>
            <a:pPr marL="228999" indent="-228999" eaLnBrk="1" hangingPunct="1">
              <a:lnSpc>
                <a:spcPct val="95000"/>
              </a:lnSpc>
              <a:spcBef>
                <a:spcPct val="25000"/>
              </a:spcBef>
            </a:pPr>
            <a:r>
              <a:rPr lang="en-US" altLang="en-US">
                <a:latin typeface="Arial" pitchFamily="34" charset="0"/>
              </a:rPr>
              <a:t>- 	Developmental motor/coordination problems </a:t>
            </a:r>
          </a:p>
          <a:p>
            <a:pPr marL="228999" indent="-228999" eaLnBrk="1" hangingPunct="1">
              <a:lnSpc>
                <a:spcPct val="95000"/>
              </a:lnSpc>
              <a:spcBef>
                <a:spcPct val="25000"/>
              </a:spcBef>
            </a:pPr>
            <a:r>
              <a:rPr lang="en-US" altLang="en-US">
                <a:latin typeface="Arial" pitchFamily="34" charset="0"/>
              </a:rPr>
              <a:t>- 	Autism Spectrum Disorders (e.g. Autism, PDD, Asperger’s etc.) </a:t>
            </a:r>
          </a:p>
        </p:txBody>
      </p:sp>
    </p:spTree>
    <p:extLst>
      <p:ext uri="{BB962C8B-B14F-4D97-AF65-F5344CB8AC3E}">
        <p14:creationId xmlns:p14="http://schemas.microsoft.com/office/powerpoint/2010/main" val="3988072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3072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3072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307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6D4FFA32-A2A5-4568-9F68-7DF9C5BE5C17}" type="slidenum">
              <a:rPr lang="en-US" altLang="en-US" b="0">
                <a:latin typeface="Arial" pitchFamily="34" charset="0"/>
              </a:rPr>
              <a:pPr/>
              <a:t>8</a:t>
            </a:fld>
            <a:endParaRPr lang="en-US" altLang="en-US" b="0">
              <a:latin typeface="Arial" pitchFamily="34" charset="0"/>
            </a:endParaRPr>
          </a:p>
        </p:txBody>
      </p:sp>
      <p:sp>
        <p:nvSpPr>
          <p:cNvPr id="30726" name="Rectangle 2"/>
          <p:cNvSpPr>
            <a:spLocks noGrp="1" noRot="1" noChangeAspect="1" noChangeArrowheads="1" noTextEdit="1"/>
          </p:cNvSpPr>
          <p:nvPr>
            <p:ph type="sldImg"/>
          </p:nvPr>
        </p:nvSpPr>
        <p:spPr>
          <a:xfrm>
            <a:off x="1314450" y="533400"/>
            <a:ext cx="3925888" cy="2209800"/>
          </a:xfrm>
          <a:ln/>
        </p:spPr>
      </p:sp>
      <p:sp>
        <p:nvSpPr>
          <p:cNvPr id="30727" name="Rectangle 3"/>
          <p:cNvSpPr>
            <a:spLocks noGrp="1" noChangeArrowheads="1"/>
          </p:cNvSpPr>
          <p:nvPr>
            <p:ph type="body" idx="1"/>
          </p:nvPr>
        </p:nvSpPr>
        <p:spPr>
          <a:xfrm>
            <a:off x="686421" y="2818464"/>
            <a:ext cx="5713448" cy="586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999" indent="-228999" eaLnBrk="1" hangingPunct="1">
              <a:lnSpc>
                <a:spcPct val="95000"/>
              </a:lnSpc>
              <a:spcBef>
                <a:spcPct val="65000"/>
              </a:spcBef>
            </a:pPr>
            <a:r>
              <a:rPr lang="en-US" altLang="en-US" b="1">
                <a:latin typeface="Arial" pitchFamily="34" charset="0"/>
              </a:rPr>
              <a:t>Neurological/biologically-bound conditions</a:t>
            </a:r>
          </a:p>
          <a:p>
            <a:pPr marL="228999" indent="-228999" eaLnBrk="1" hangingPunct="1">
              <a:lnSpc>
                <a:spcPct val="95000"/>
              </a:lnSpc>
              <a:spcBef>
                <a:spcPct val="25000"/>
              </a:spcBef>
              <a:buFontTx/>
              <a:buChar char="-"/>
            </a:pPr>
            <a:r>
              <a:rPr lang="en-US" altLang="en-US">
                <a:latin typeface="Arial" pitchFamily="34" charset="0"/>
              </a:rPr>
              <a:t>ADHD, </a:t>
            </a:r>
          </a:p>
          <a:p>
            <a:pPr marL="228999" indent="-228999" eaLnBrk="1" hangingPunct="1">
              <a:lnSpc>
                <a:spcPct val="95000"/>
              </a:lnSpc>
              <a:spcBef>
                <a:spcPct val="25000"/>
              </a:spcBef>
              <a:buFontTx/>
              <a:buChar char="-"/>
            </a:pPr>
            <a:r>
              <a:rPr lang="en-US" altLang="en-US">
                <a:latin typeface="Arial" pitchFamily="34" charset="0"/>
              </a:rPr>
              <a:t>Birth Hx, Autism, </a:t>
            </a:r>
          </a:p>
          <a:p>
            <a:pPr marL="228999" indent="-228999" eaLnBrk="1" hangingPunct="1">
              <a:lnSpc>
                <a:spcPct val="95000"/>
              </a:lnSpc>
              <a:spcBef>
                <a:spcPct val="25000"/>
              </a:spcBef>
              <a:buFontTx/>
              <a:buChar char="-"/>
            </a:pPr>
            <a:r>
              <a:rPr lang="en-US" altLang="en-US">
                <a:latin typeface="Arial" pitchFamily="34" charset="0"/>
              </a:rPr>
              <a:t>Chronic Health issues such as Hearing Loss, Sickle-cell disease, Spina Bifida, Diabetes</a:t>
            </a:r>
          </a:p>
          <a:p>
            <a:pPr marL="228999" indent="-228999" eaLnBrk="1" hangingPunct="1">
              <a:lnSpc>
                <a:spcPct val="95000"/>
              </a:lnSpc>
              <a:spcBef>
                <a:spcPct val="65000"/>
              </a:spcBef>
            </a:pPr>
            <a:r>
              <a:rPr lang="en-US" altLang="en-US" b="1">
                <a:latin typeface="Arial" pitchFamily="34" charset="0"/>
              </a:rPr>
              <a:t>Learning difficulties (dyslexia, dyscalculia, etc.)</a:t>
            </a:r>
          </a:p>
          <a:p>
            <a:pPr marL="228999" indent="-228999" eaLnBrk="1" hangingPunct="1">
              <a:lnSpc>
                <a:spcPct val="95000"/>
              </a:lnSpc>
              <a:spcBef>
                <a:spcPct val="25000"/>
              </a:spcBef>
              <a:buFontTx/>
              <a:buChar char="-"/>
            </a:pPr>
            <a:r>
              <a:rPr lang="en-US" altLang="en-US">
                <a:latin typeface="Arial" pitchFamily="34" charset="0"/>
              </a:rPr>
              <a:t>Disorders of Phonological Awareness, Reading, Written Expression, Calculation, etc. </a:t>
            </a:r>
          </a:p>
          <a:p>
            <a:pPr marL="228999" indent="-228999" eaLnBrk="1" hangingPunct="1">
              <a:lnSpc>
                <a:spcPct val="95000"/>
              </a:lnSpc>
              <a:spcBef>
                <a:spcPct val="65000"/>
              </a:spcBef>
            </a:pPr>
            <a:r>
              <a:rPr lang="en-US" altLang="en-US" b="1">
                <a:latin typeface="Arial" pitchFamily="34" charset="0"/>
              </a:rPr>
              <a:t>Social difficulties (ASD, immaturity, conflict, bullying)</a:t>
            </a:r>
          </a:p>
          <a:p>
            <a:pPr marL="228999" indent="-228999" eaLnBrk="1" hangingPunct="1">
              <a:lnSpc>
                <a:spcPct val="95000"/>
              </a:lnSpc>
              <a:spcBef>
                <a:spcPct val="25000"/>
              </a:spcBef>
              <a:buFontTx/>
              <a:buChar char="-"/>
            </a:pPr>
            <a:r>
              <a:rPr lang="en-US" altLang="en-US">
                <a:latin typeface="Arial" pitchFamily="34" charset="0"/>
              </a:rPr>
              <a:t>Immaturity (early school placement, social delay)</a:t>
            </a:r>
          </a:p>
          <a:p>
            <a:pPr marL="228999" indent="-228999" eaLnBrk="1" hangingPunct="1">
              <a:lnSpc>
                <a:spcPct val="95000"/>
              </a:lnSpc>
              <a:spcBef>
                <a:spcPct val="25000"/>
              </a:spcBef>
              <a:buFontTx/>
              <a:buChar char="-"/>
            </a:pPr>
            <a:r>
              <a:rPr lang="en-US" altLang="en-US">
                <a:latin typeface="Arial" pitchFamily="34" charset="0"/>
              </a:rPr>
              <a:t>Bullying, social aggression</a:t>
            </a:r>
          </a:p>
          <a:p>
            <a:pPr marL="228999" indent="-228999" eaLnBrk="1" hangingPunct="1">
              <a:lnSpc>
                <a:spcPct val="95000"/>
              </a:lnSpc>
              <a:spcBef>
                <a:spcPct val="25000"/>
              </a:spcBef>
              <a:buFontTx/>
              <a:buChar char="-"/>
            </a:pPr>
            <a:r>
              <a:rPr lang="en-US" altLang="en-US">
                <a:latin typeface="Arial" pitchFamily="34" charset="0"/>
              </a:rPr>
              <a:t>Asperger’s Disorder / High Functioning Autism</a:t>
            </a:r>
          </a:p>
          <a:p>
            <a:pPr marL="228999" indent="-228999" eaLnBrk="1" hangingPunct="1">
              <a:lnSpc>
                <a:spcPct val="95000"/>
              </a:lnSpc>
              <a:spcBef>
                <a:spcPct val="65000"/>
              </a:spcBef>
            </a:pPr>
            <a:r>
              <a:rPr lang="en-US" altLang="en-US" b="1">
                <a:latin typeface="Arial" pitchFamily="34" charset="0"/>
              </a:rPr>
              <a:t>Language problems </a:t>
            </a:r>
          </a:p>
          <a:p>
            <a:pPr marL="228999" indent="-228999" eaLnBrk="1" hangingPunct="1">
              <a:lnSpc>
                <a:spcPct val="95000"/>
              </a:lnSpc>
              <a:spcBef>
                <a:spcPct val="25000"/>
              </a:spcBef>
            </a:pPr>
            <a:r>
              <a:rPr lang="en-US" altLang="en-US">
                <a:latin typeface="Arial" pitchFamily="34" charset="0"/>
              </a:rPr>
              <a:t>- 	Developmental speech delay (Expressive or Receptive Language Disorder)</a:t>
            </a:r>
          </a:p>
          <a:p>
            <a:pPr marL="228999" indent="-228999" eaLnBrk="1" hangingPunct="1">
              <a:lnSpc>
                <a:spcPct val="95000"/>
              </a:lnSpc>
              <a:spcBef>
                <a:spcPct val="65000"/>
              </a:spcBef>
            </a:pPr>
            <a:r>
              <a:rPr lang="en-US" altLang="en-US" b="1">
                <a:latin typeface="Arial" pitchFamily="34" charset="0"/>
              </a:rPr>
              <a:t>Family problems / psychosocial stressors</a:t>
            </a:r>
          </a:p>
          <a:p>
            <a:pPr marL="228999" indent="-228999" eaLnBrk="1" hangingPunct="1">
              <a:lnSpc>
                <a:spcPct val="95000"/>
              </a:lnSpc>
              <a:spcBef>
                <a:spcPct val="25000"/>
              </a:spcBef>
              <a:buFontTx/>
              <a:buChar char="-"/>
            </a:pPr>
            <a:r>
              <a:rPr lang="en-US" altLang="en-US">
                <a:latin typeface="Arial" pitchFamily="34" charset="0"/>
              </a:rPr>
              <a:t>Family Transitions/Adjustment Disorders</a:t>
            </a:r>
          </a:p>
          <a:p>
            <a:pPr marL="228999" indent="-228999" eaLnBrk="1" hangingPunct="1">
              <a:lnSpc>
                <a:spcPct val="95000"/>
              </a:lnSpc>
              <a:spcBef>
                <a:spcPct val="25000"/>
              </a:spcBef>
              <a:buFontTx/>
              <a:buChar char="-"/>
            </a:pPr>
            <a:r>
              <a:rPr lang="en-US" altLang="en-US">
                <a:latin typeface="Arial" pitchFamily="34" charset="0"/>
              </a:rPr>
              <a:t>Abuse/Neglect</a:t>
            </a:r>
          </a:p>
          <a:p>
            <a:pPr marL="228999" indent="-228999" eaLnBrk="1" hangingPunct="1">
              <a:lnSpc>
                <a:spcPct val="95000"/>
              </a:lnSpc>
              <a:spcBef>
                <a:spcPct val="25000"/>
              </a:spcBef>
              <a:buFontTx/>
              <a:buChar char="-"/>
            </a:pPr>
            <a:r>
              <a:rPr lang="en-US" altLang="en-US">
                <a:latin typeface="Arial" pitchFamily="34" charset="0"/>
              </a:rPr>
              <a:t>Psychosocial Stressors</a:t>
            </a:r>
          </a:p>
          <a:p>
            <a:pPr marL="228999" indent="-228999" eaLnBrk="1" hangingPunct="1">
              <a:lnSpc>
                <a:spcPct val="95000"/>
              </a:lnSpc>
              <a:spcBef>
                <a:spcPct val="25000"/>
              </a:spcBef>
              <a:buFontTx/>
              <a:buChar char="-"/>
            </a:pPr>
            <a:r>
              <a:rPr lang="en-US" altLang="en-US">
                <a:latin typeface="Arial" pitchFamily="34" charset="0"/>
              </a:rPr>
              <a:t>Oppositional Defiant Disorder/ Conduct Disorder</a:t>
            </a:r>
          </a:p>
          <a:p>
            <a:pPr marL="228999" indent="-228999" eaLnBrk="1" hangingPunct="1"/>
            <a:r>
              <a:rPr lang="en-US" altLang="en-US" b="1">
                <a:latin typeface="Arial" pitchFamily="34" charset="0"/>
              </a:rPr>
              <a:t>Emotional Problems</a:t>
            </a:r>
          </a:p>
          <a:p>
            <a:pPr marL="228999" indent="-228999" eaLnBrk="1" hangingPunct="1">
              <a:lnSpc>
                <a:spcPct val="95000"/>
              </a:lnSpc>
              <a:spcBef>
                <a:spcPct val="25000"/>
              </a:spcBef>
              <a:buFontTx/>
              <a:buChar char="-"/>
            </a:pPr>
            <a:r>
              <a:rPr lang="en-US" altLang="en-US">
                <a:latin typeface="Arial" pitchFamily="34" charset="0"/>
              </a:rPr>
              <a:t>Anxiety and Mood Disorders (e.g. separation anxiety, depression, etc.)</a:t>
            </a:r>
          </a:p>
          <a:p>
            <a:pPr marL="228999" indent="-228999" eaLnBrk="1" hangingPunct="1">
              <a:lnSpc>
                <a:spcPct val="95000"/>
              </a:lnSpc>
              <a:spcBef>
                <a:spcPct val="25000"/>
              </a:spcBef>
              <a:buFontTx/>
              <a:buChar char="-"/>
            </a:pPr>
            <a:r>
              <a:rPr lang="en-US" altLang="en-US">
                <a:latin typeface="Arial" pitchFamily="34" charset="0"/>
              </a:rPr>
              <a:t>Anger Problems - Oppositional Defiant Disorder/Conduct Disorder </a:t>
            </a:r>
          </a:p>
          <a:p>
            <a:pPr marL="228999" indent="-228999" eaLnBrk="1" hangingPunct="1">
              <a:lnSpc>
                <a:spcPct val="95000"/>
              </a:lnSpc>
              <a:spcBef>
                <a:spcPct val="65000"/>
              </a:spcBef>
            </a:pPr>
            <a:r>
              <a:rPr lang="en-US" altLang="en-US" b="1">
                <a:latin typeface="Arial" pitchFamily="34" charset="0"/>
              </a:rPr>
              <a:t>Developmental delays</a:t>
            </a:r>
          </a:p>
          <a:p>
            <a:pPr marL="228999" indent="-228999" eaLnBrk="1" hangingPunct="1">
              <a:lnSpc>
                <a:spcPct val="95000"/>
              </a:lnSpc>
              <a:spcBef>
                <a:spcPct val="25000"/>
              </a:spcBef>
            </a:pPr>
            <a:r>
              <a:rPr lang="en-US" altLang="en-US">
                <a:latin typeface="Arial" pitchFamily="34" charset="0"/>
              </a:rPr>
              <a:t>- 	Developmental motor/coordination problems </a:t>
            </a:r>
          </a:p>
          <a:p>
            <a:pPr marL="228999" indent="-228999" eaLnBrk="1" hangingPunct="1">
              <a:lnSpc>
                <a:spcPct val="95000"/>
              </a:lnSpc>
              <a:spcBef>
                <a:spcPct val="25000"/>
              </a:spcBef>
            </a:pPr>
            <a:r>
              <a:rPr lang="en-US" altLang="en-US">
                <a:latin typeface="Arial" pitchFamily="34" charset="0"/>
              </a:rPr>
              <a:t>- 	Autism Spectrum Disorders (e.g. Autism, PDD, Asperger’s etc.) </a:t>
            </a:r>
          </a:p>
        </p:txBody>
      </p:sp>
    </p:spTree>
    <p:extLst>
      <p:ext uri="{BB962C8B-B14F-4D97-AF65-F5344CB8AC3E}">
        <p14:creationId xmlns:p14="http://schemas.microsoft.com/office/powerpoint/2010/main" val="4256226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room Mgt Strategies</a:t>
            </a:r>
          </a:p>
        </p:txBody>
      </p:sp>
      <p:sp>
        <p:nvSpPr>
          <p:cNvPr id="2765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765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Arial" pitchFamily="34" charset="0"/>
            </a:endParaRPr>
          </a:p>
        </p:txBody>
      </p:sp>
      <p:sp>
        <p:nvSpPr>
          <p:cNvPr id="276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rPr>
              <a:t>Slide </a:t>
            </a:r>
            <a:fld id="{4ACA4913-C85B-4113-B435-6EB1787C5F5B}" type="slidenum">
              <a:rPr lang="en-US" altLang="en-US" b="0">
                <a:latin typeface="Arial" pitchFamily="34" charset="0"/>
              </a:rPr>
              <a:pPr/>
              <a:t>9</a:t>
            </a:fld>
            <a:endParaRPr lang="en-US" altLang="en-US" b="0">
              <a:latin typeface="Arial" pitchFamily="34" charset="0"/>
            </a:endParaRPr>
          </a:p>
        </p:txBody>
      </p:sp>
      <p:sp>
        <p:nvSpPr>
          <p:cNvPr id="27654" name="Rectangle 2"/>
          <p:cNvSpPr>
            <a:spLocks noGrp="1" noRot="1" noChangeAspect="1" noChangeArrowheads="1" noTextEdit="1"/>
          </p:cNvSpPr>
          <p:nvPr>
            <p:ph type="sldImg"/>
          </p:nvPr>
        </p:nvSpPr>
        <p:spPr>
          <a:xfrm>
            <a:off x="608013" y="533400"/>
            <a:ext cx="5413375" cy="3046413"/>
          </a:xfrm>
          <a:ln/>
        </p:spPr>
      </p:sp>
      <p:sp>
        <p:nvSpPr>
          <p:cNvPr id="276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itchFamily="34" charset="0"/>
              </a:rPr>
              <a:t>Interactive teacher discussion – </a:t>
            </a:r>
          </a:p>
          <a:p>
            <a:pPr eaLnBrk="1" hangingPunct="1"/>
            <a:endParaRPr lang="en-US" altLang="en-US">
              <a:latin typeface="Arial" pitchFamily="34" charset="0"/>
            </a:endParaRPr>
          </a:p>
        </p:txBody>
      </p:sp>
    </p:spTree>
    <p:extLst>
      <p:ext uri="{BB962C8B-B14F-4D97-AF65-F5344CB8AC3E}">
        <p14:creationId xmlns:p14="http://schemas.microsoft.com/office/powerpoint/2010/main" val="27971186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xfrm>
            <a:off x="6292712" y="8972238"/>
            <a:ext cx="100945" cy="1202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fld id="{AEDD1E61-EB81-4E8E-8FB0-9AAE7A63F819}" type="slidenum">
              <a:rPr lang="en-US" altLang="en-US" b="0">
                <a:latin typeface="Arial" pitchFamily="34" charset="0"/>
                <a:ea typeface="MS PGothic" pitchFamily="34" charset="-128"/>
              </a:rPr>
              <a:pPr/>
              <a:t>10</a:t>
            </a:fld>
            <a:endParaRPr lang="en-US" altLang="en-US" b="0">
              <a:latin typeface="Arial" pitchFamily="34" charset="0"/>
              <a:ea typeface="MS PGothic" pitchFamily="34" charset="-128"/>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xfrm>
            <a:off x="914711" y="4344024"/>
            <a:ext cx="5028579" cy="20767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Gill Sans MT" pitchFamily="34" charset="0"/>
            </a:endParaRPr>
          </a:p>
        </p:txBody>
      </p:sp>
    </p:spTree>
    <p:extLst>
      <p:ext uri="{BB962C8B-B14F-4D97-AF65-F5344CB8AC3E}">
        <p14:creationId xmlns:p14="http://schemas.microsoft.com/office/powerpoint/2010/main" val="3697083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53E86580-F3F7-4608-A657-2FF243892154}" type="slidenum">
              <a:rPr lang="en-US" altLang="en-US" b="0">
                <a:latin typeface="Arial" pitchFamily="34" charset="0"/>
                <a:ea typeface="MS PGothic" pitchFamily="34" charset="-128"/>
              </a:rPr>
              <a:pPr/>
              <a:t>11</a:t>
            </a:fld>
            <a:endParaRPr lang="en-US" altLang="en-US" b="0">
              <a:latin typeface="Arial" pitchFamily="34" charset="0"/>
              <a:ea typeface="MS PGothic" pitchFamily="34" charset="-128"/>
            </a:endParaRPr>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itchFamily="34" charset="0"/>
                <a:ea typeface="Geneva" charset="0"/>
                <a:cs typeface="Geneva" charset="0"/>
              </a:rPr>
              <a:t>ADHD: </a:t>
            </a:r>
            <a:r>
              <a:rPr lang="en-US" altLang="en-US">
                <a:latin typeface="Arial" pitchFamily="34" charset="0"/>
                <a:ea typeface="Geneva" charset="0"/>
                <a:cs typeface="Arial" pitchFamily="34" charset="0"/>
              </a:rPr>
              <a:t>-We modify behavior through the use of principles</a:t>
            </a:r>
          </a:p>
          <a:p>
            <a:pPr lvl="1"/>
            <a:endParaRPr lang="en-US" altLang="en-US">
              <a:latin typeface="Arial" pitchFamily="34" charset="0"/>
              <a:ea typeface="Geneva" charset="0"/>
              <a:cs typeface="Arial" pitchFamily="34" charset="0"/>
            </a:endParaRPr>
          </a:p>
          <a:p>
            <a:pPr lvl="1"/>
            <a:r>
              <a:rPr lang="en-US" altLang="en-US">
                <a:latin typeface="Arial" pitchFamily="34" charset="0"/>
                <a:ea typeface="Geneva" charset="0"/>
                <a:cs typeface="Arial" pitchFamily="34" charset="0"/>
              </a:rPr>
              <a:t>Teach kids to perform consistently</a:t>
            </a:r>
          </a:p>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1940703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endParaRPr lang="en-US" altLang="en-US" b="0">
              <a:latin typeface="Gill Sans MT" pitchFamily="34" charset="0"/>
              <a:ea typeface="MS PGothic" pitchFamily="34" charset="-128"/>
            </a:endParaRP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a:defRPr b="1">
                <a:solidFill>
                  <a:schemeClr val="tx1"/>
                </a:solidFill>
                <a:latin typeface="Tahoma" pitchFamily="34" charset="0"/>
              </a:defRPr>
            </a:lvl1pPr>
            <a:lvl2pPr marL="729057" indent="-280406" defTabSz="914437">
              <a:defRPr b="1">
                <a:solidFill>
                  <a:schemeClr val="tx1"/>
                </a:solidFill>
                <a:latin typeface="Tahoma" pitchFamily="34" charset="0"/>
              </a:defRPr>
            </a:lvl2pPr>
            <a:lvl3pPr marL="1121626" indent="-224325" defTabSz="914437">
              <a:defRPr b="1">
                <a:solidFill>
                  <a:schemeClr val="tx1"/>
                </a:solidFill>
                <a:latin typeface="Tahoma" pitchFamily="34" charset="0"/>
              </a:defRPr>
            </a:lvl3pPr>
            <a:lvl4pPr marL="1570276" indent="-224325" defTabSz="914437">
              <a:defRPr b="1">
                <a:solidFill>
                  <a:schemeClr val="tx1"/>
                </a:solidFill>
                <a:latin typeface="Tahoma" pitchFamily="34" charset="0"/>
              </a:defRPr>
            </a:lvl4pPr>
            <a:lvl5pPr marL="2018927" indent="-224325" defTabSz="914437">
              <a:defRPr b="1">
                <a:solidFill>
                  <a:schemeClr val="tx1"/>
                </a:solidFill>
                <a:latin typeface="Tahoma" pitchFamily="34" charset="0"/>
              </a:defRPr>
            </a:lvl5pPr>
            <a:lvl6pPr marL="2467577" indent="-224325" defTabSz="914437" eaLnBrk="0" fontAlgn="base" hangingPunct="0">
              <a:spcBef>
                <a:spcPct val="0"/>
              </a:spcBef>
              <a:spcAft>
                <a:spcPct val="0"/>
              </a:spcAft>
              <a:defRPr b="1">
                <a:solidFill>
                  <a:schemeClr val="tx1"/>
                </a:solidFill>
                <a:latin typeface="Tahoma" pitchFamily="34" charset="0"/>
              </a:defRPr>
            </a:lvl6pPr>
            <a:lvl7pPr marL="2916227" indent="-224325" defTabSz="914437" eaLnBrk="0" fontAlgn="base" hangingPunct="0">
              <a:spcBef>
                <a:spcPct val="0"/>
              </a:spcBef>
              <a:spcAft>
                <a:spcPct val="0"/>
              </a:spcAft>
              <a:defRPr b="1">
                <a:solidFill>
                  <a:schemeClr val="tx1"/>
                </a:solidFill>
                <a:latin typeface="Tahoma" pitchFamily="34" charset="0"/>
              </a:defRPr>
            </a:lvl7pPr>
            <a:lvl8pPr marL="3364878" indent="-224325" defTabSz="914437" eaLnBrk="0" fontAlgn="base" hangingPunct="0">
              <a:spcBef>
                <a:spcPct val="0"/>
              </a:spcBef>
              <a:spcAft>
                <a:spcPct val="0"/>
              </a:spcAft>
              <a:defRPr b="1">
                <a:solidFill>
                  <a:schemeClr val="tx1"/>
                </a:solidFill>
                <a:latin typeface="Tahoma" pitchFamily="34" charset="0"/>
              </a:defRPr>
            </a:lvl8pPr>
            <a:lvl9pPr marL="3813528" indent="-224325" defTabSz="914437" eaLnBrk="0" fontAlgn="base" hangingPunct="0">
              <a:spcBef>
                <a:spcPct val="0"/>
              </a:spcBef>
              <a:spcAft>
                <a:spcPct val="0"/>
              </a:spcAft>
              <a:defRPr b="1">
                <a:solidFill>
                  <a:schemeClr val="tx1"/>
                </a:solidFill>
                <a:latin typeface="Tahoma" pitchFamily="34" charset="0"/>
              </a:defRPr>
            </a:lvl9pPr>
          </a:lstStyle>
          <a:p>
            <a:r>
              <a:rPr lang="en-US" altLang="en-US" b="0">
                <a:latin typeface="Arial" pitchFamily="34" charset="0"/>
                <a:ea typeface="MS PGothic" pitchFamily="34" charset="-128"/>
              </a:rPr>
              <a:t> P.</a:t>
            </a:r>
            <a:fld id="{A686E61D-80FE-40A7-B633-52ECA3462599}" type="slidenum">
              <a:rPr lang="en-US" altLang="en-US" b="0">
                <a:latin typeface="Arial" pitchFamily="34" charset="0"/>
                <a:ea typeface="MS PGothic" pitchFamily="34" charset="-128"/>
              </a:rPr>
              <a:pPr/>
              <a:t>12</a:t>
            </a:fld>
            <a:endParaRPr lang="en-US" altLang="en-US" b="0">
              <a:latin typeface="Arial" pitchFamily="34" charset="0"/>
              <a:ea typeface="MS PGothic" pitchFamily="34" charset="-128"/>
            </a:endParaRPr>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xfrm>
            <a:off x="1186484" y="4295619"/>
            <a:ext cx="4486586" cy="98060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r>
              <a:rPr lang="en-US" altLang="en-US">
                <a:latin typeface="Gill Sans MT" pitchFamily="34" charset="0"/>
                <a:ea typeface="Geneva" charset="0"/>
                <a:cs typeface="Geneva" charset="0"/>
              </a:rPr>
              <a:t>Positive vs Negative = application or removal to increase behavior NOT good/bad</a:t>
            </a:r>
          </a:p>
          <a:p>
            <a:pPr lvl="1"/>
            <a:r>
              <a:rPr lang="en-US" altLang="en-US">
                <a:latin typeface="Gill Sans MT" pitchFamily="34" charset="0"/>
                <a:ea typeface="Geneva" charset="0"/>
                <a:cs typeface="Geneva" charset="0"/>
              </a:rPr>
              <a:t>Thorndike-Any response that is followed by a satisfying state of affairs is likely to be reproduced</a:t>
            </a:r>
          </a:p>
          <a:p>
            <a:pPr lvl="1"/>
            <a:r>
              <a:rPr lang="en-US" altLang="en-US">
                <a:latin typeface="Gill Sans MT" pitchFamily="34" charset="0"/>
                <a:ea typeface="MS PGothic" pitchFamily="34" charset="-128"/>
              </a:rPr>
              <a:t>= removal of School as negative reinforce for faking stomach ache</a:t>
            </a:r>
          </a:p>
          <a:p>
            <a:pPr lvl="1"/>
            <a:endParaRPr lang="en-US" altLang="en-US">
              <a:latin typeface="Gill Sans MT" pitchFamily="34" charset="0"/>
              <a:ea typeface="Geneva" charset="0"/>
              <a:cs typeface="Geneva" charset="0"/>
            </a:endParaRPr>
          </a:p>
          <a:p>
            <a:pPr lvl="1"/>
            <a:endParaRPr lang="en-US" altLang="en-US">
              <a:latin typeface="Gill Sans MT" pitchFamily="34" charset="0"/>
              <a:ea typeface="Geneva" charset="0"/>
              <a:cs typeface="Geneva" charset="0"/>
            </a:endParaRPr>
          </a:p>
        </p:txBody>
      </p:sp>
    </p:spTree>
    <p:extLst>
      <p:ext uri="{BB962C8B-B14F-4D97-AF65-F5344CB8AC3E}">
        <p14:creationId xmlns:p14="http://schemas.microsoft.com/office/powerpoint/2010/main" val="28826849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3.jpg"/><Relationship Id="rId4" Type="http://schemas.openxmlformats.org/officeDocument/2006/relationships/image" Target="../media/image1.tif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tags" Target="../tags/tag7.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3_Title Slide">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15E921F-37C4-9A4A-A306-91EB2DCEE060}"/>
              </a:ext>
            </a:extLst>
          </p:cNvPr>
          <p:cNvSpPr/>
          <p:nvPr/>
        </p:nvSpPr>
        <p:spPr bwMode="gray">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257314"/>
              <a:gd name="connsiteY0" fmla="*/ 0 h 6858000"/>
              <a:gd name="connsiteX1" fmla="*/ 12192000 w 12257314"/>
              <a:gd name="connsiteY1" fmla="*/ 0 h 6858000"/>
              <a:gd name="connsiteX2" fmla="*/ 12257314 w 12257314"/>
              <a:gd name="connsiteY2" fmla="*/ 3265715 h 6858000"/>
              <a:gd name="connsiteX3" fmla="*/ 0 w 12257314"/>
              <a:gd name="connsiteY3" fmla="*/ 6858000 h 6858000"/>
              <a:gd name="connsiteX4" fmla="*/ 0 w 12257314"/>
              <a:gd name="connsiteY4" fmla="*/ 0 h 6858000"/>
              <a:gd name="connsiteX0" fmla="*/ 0 w 12273643"/>
              <a:gd name="connsiteY0" fmla="*/ 0 h 6858000"/>
              <a:gd name="connsiteX1" fmla="*/ 12192000 w 12273643"/>
              <a:gd name="connsiteY1" fmla="*/ 0 h 6858000"/>
              <a:gd name="connsiteX2" fmla="*/ 12273643 w 12273643"/>
              <a:gd name="connsiteY2" fmla="*/ 1632858 h 6858000"/>
              <a:gd name="connsiteX3" fmla="*/ 0 w 12273643"/>
              <a:gd name="connsiteY3" fmla="*/ 6858000 h 6858000"/>
              <a:gd name="connsiteX4" fmla="*/ 0 w 12273643"/>
              <a:gd name="connsiteY4" fmla="*/ 0 h 6858000"/>
              <a:gd name="connsiteX0" fmla="*/ 0 w 12192000"/>
              <a:gd name="connsiteY0" fmla="*/ 0 h 6858000"/>
              <a:gd name="connsiteX1" fmla="*/ 12192000 w 12192000"/>
              <a:gd name="connsiteY1" fmla="*/ 0 h 6858000"/>
              <a:gd name="connsiteX2" fmla="*/ 12192000 w 12192000"/>
              <a:gd name="connsiteY2" fmla="*/ 2400301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2192000 w 12192000"/>
              <a:gd name="connsiteY2" fmla="*/ 2367644 h 6858000"/>
              <a:gd name="connsiteX3" fmla="*/ 0 w 12192000"/>
              <a:gd name="connsiteY3" fmla="*/ 6858000 h 6858000"/>
              <a:gd name="connsiteX4" fmla="*/ 0 w 12192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6858000">
                <a:moveTo>
                  <a:pt x="0" y="0"/>
                </a:moveTo>
                <a:lnTo>
                  <a:pt x="12192000" y="0"/>
                </a:lnTo>
                <a:lnTo>
                  <a:pt x="12192000" y="2367644"/>
                </a:lnTo>
                <a:lnTo>
                  <a:pt x="0" y="6858000"/>
                </a:lnTo>
                <a:lnTo>
                  <a:pt x="0" y="0"/>
                </a:lnTo>
                <a:close/>
              </a:path>
            </a:pathLst>
          </a:custGeom>
          <a:gradFill>
            <a:gsLst>
              <a:gs pos="0">
                <a:srgbClr val="307AAD"/>
              </a:gs>
              <a:gs pos="98000">
                <a:srgbClr val="307AAD">
                  <a:alpha val="85000"/>
                </a:srgbClr>
              </a:gs>
            </a:gsLst>
            <a:lin ang="0" scaled="1"/>
          </a:gradFill>
          <a:ln w="9525">
            <a:noFill/>
          </a:ln>
          <a:effectLst>
            <a:outerShdw blurRad="508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2" name="Title"/>
          <p:cNvSpPr>
            <a:spLocks noGrp="1"/>
          </p:cNvSpPr>
          <p:nvPr>
            <p:ph type="ctrTitle" hasCustomPrompt="1"/>
            <p:custDataLst>
              <p:tags r:id="rId1"/>
            </p:custDataLst>
          </p:nvPr>
        </p:nvSpPr>
        <p:spPr>
          <a:xfrm>
            <a:off x="914400" y="1325880"/>
            <a:ext cx="10363200" cy="1270363"/>
          </a:xfrm>
        </p:spPr>
        <p:txBody>
          <a:bodyPr lIns="128016" tIns="64008" rIns="128016" bIns="64008" anchor="b" anchorCtr="0">
            <a:normAutofit/>
          </a:bodyPr>
          <a:lstStyle>
            <a:lvl1pPr algn="l">
              <a:spcBef>
                <a:spcPct val="0"/>
              </a:spcBef>
              <a:defRPr sz="6000" b="1" i="0">
                <a:solidFill>
                  <a:schemeClr val="bg1"/>
                </a:solidFill>
                <a:latin typeface="+mj-lt"/>
              </a:defRPr>
            </a:lvl1pPr>
          </a:lstStyle>
          <a:p>
            <a:r>
              <a:rPr lang="en-US" dirty="0"/>
              <a:t>Click to add title</a:t>
            </a:r>
          </a:p>
        </p:txBody>
      </p:sp>
      <p:sp>
        <p:nvSpPr>
          <p:cNvPr id="6" name="btfpLayoutConfig" hidden="1"/>
          <p:cNvSpPr txBox="1"/>
          <p:nvPr>
            <p:custDataLst>
              <p:tags r:id="rId2"/>
            </p:custDataLst>
          </p:nvPr>
        </p:nvSpPr>
        <p:spPr>
          <a:xfrm>
            <a:off x="12701" y="12700"/>
            <a:ext cx="611312" cy="88092"/>
          </a:xfrm>
          <a:prstGeom prst="rect">
            <a:avLst/>
          </a:prstGeom>
          <a:noFill/>
        </p:spPr>
        <p:txBody>
          <a:bodyPr vert="horz" wrap="none" lIns="36000" tIns="36000" rIns="36000" bIns="36000" rtlCol="0">
            <a:spAutoFit/>
          </a:bodyPr>
          <a:lstStyle/>
          <a:p>
            <a:pPr marL="177786" indent="-177786" defTabSz="711143">
              <a:spcBef>
                <a:spcPts val="1200"/>
              </a:spcBef>
              <a:buFontTx/>
              <a:buChar char="•"/>
            </a:pPr>
            <a:r>
              <a:rPr lang="en-US" sz="100" dirty="0">
                <a:solidFill>
                  <a:srgbClr val="FFFFFF">
                    <a:alpha val="0"/>
                  </a:srgbClr>
                </a:solidFill>
              </a:rPr>
              <a:t>overall_0_131468226384557565 columns_1_131468226384557565 </a:t>
            </a:r>
          </a:p>
        </p:txBody>
      </p:sp>
      <p:pic>
        <p:nvPicPr>
          <p:cNvPr id="11" name="Picture 10">
            <a:extLst>
              <a:ext uri="{FF2B5EF4-FFF2-40B4-BE49-F238E27FC236}">
                <a16:creationId xmlns:a16="http://schemas.microsoft.com/office/drawing/2014/main" id="{39560BEA-979F-F240-B6EA-3390DC021418}"/>
              </a:ext>
            </a:extLst>
          </p:cNvPr>
          <p:cNvPicPr>
            <a:picLocks noChangeAspect="1"/>
          </p:cNvPicPr>
          <p:nvPr/>
        </p:nvPicPr>
        <p:blipFill>
          <a:blip r:embed="rId4"/>
          <a:stretch>
            <a:fillRect/>
          </a:stretch>
        </p:blipFill>
        <p:spPr>
          <a:xfrm>
            <a:off x="8295003" y="5460574"/>
            <a:ext cx="3368631" cy="984676"/>
          </a:xfrm>
          <a:prstGeom prst="rect">
            <a:avLst/>
          </a:prstGeom>
        </p:spPr>
      </p:pic>
      <p:sp>
        <p:nvSpPr>
          <p:cNvPr id="19" name="Text Placeholder 18">
            <a:extLst>
              <a:ext uri="{FF2B5EF4-FFF2-40B4-BE49-F238E27FC236}">
                <a16:creationId xmlns:a16="http://schemas.microsoft.com/office/drawing/2014/main" id="{9F000818-D6C4-B44B-BB04-824A1FA0F648}"/>
              </a:ext>
            </a:extLst>
          </p:cNvPr>
          <p:cNvSpPr>
            <a:spLocks noGrp="1"/>
          </p:cNvSpPr>
          <p:nvPr>
            <p:ph type="body" sz="quarter" idx="10"/>
          </p:nvPr>
        </p:nvSpPr>
        <p:spPr>
          <a:xfrm>
            <a:off x="914400" y="2595563"/>
            <a:ext cx="7050088" cy="1355725"/>
          </a:xfrm>
        </p:spPr>
        <p:txBody>
          <a:bodyPr>
            <a:noAutofit/>
          </a:bodyPr>
          <a:lstStyle>
            <a:lvl1pPr>
              <a:defRPr sz="2400" b="0" i="0">
                <a:solidFill>
                  <a:schemeClr val="bg1"/>
                </a:solidFill>
                <a:latin typeface="+mj-lt"/>
              </a:defRPr>
            </a:lvl1pPr>
            <a:lvl2pPr>
              <a:defRPr sz="2400" b="0" i="0">
                <a:solidFill>
                  <a:schemeClr val="bg1"/>
                </a:solidFill>
                <a:latin typeface="Franklin Gothic Medium" panose="020B0603020102020204" pitchFamily="34" charset="0"/>
              </a:defRPr>
            </a:lvl2pPr>
            <a:lvl3pPr>
              <a:defRPr sz="2400" b="0" i="0">
                <a:solidFill>
                  <a:schemeClr val="bg1"/>
                </a:solidFill>
                <a:latin typeface="Franklin Gothic Medium" panose="020B0603020102020204" pitchFamily="34" charset="0"/>
              </a:defRPr>
            </a:lvl3pPr>
            <a:lvl4pPr>
              <a:defRPr sz="2400" b="0" i="0">
                <a:solidFill>
                  <a:schemeClr val="bg1"/>
                </a:solidFill>
                <a:latin typeface="Franklin Gothic Medium" panose="020B0603020102020204" pitchFamily="34" charset="0"/>
              </a:defRPr>
            </a:lvl4pPr>
            <a:lvl5pPr>
              <a:defRPr sz="2400" b="0" i="0">
                <a:solidFill>
                  <a:schemeClr val="bg1"/>
                </a:solidFill>
                <a:latin typeface="Franklin Gothic Medium" panose="020B0603020102020204" pitchFamily="34" charset="0"/>
              </a:defRPr>
            </a:lvl5pPr>
          </a:lstStyle>
          <a:p>
            <a:pPr lvl="0"/>
            <a:r>
              <a:rPr lang="en-US"/>
              <a:t>Edit Master text styles</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95003" y="4742019"/>
            <a:ext cx="3368631" cy="1824675"/>
          </a:xfrm>
          <a:prstGeom prst="rect">
            <a:avLst/>
          </a:prstGeom>
        </p:spPr>
      </p:pic>
    </p:spTree>
    <p:extLst>
      <p:ext uri="{BB962C8B-B14F-4D97-AF65-F5344CB8AC3E}">
        <p14:creationId xmlns:p14="http://schemas.microsoft.com/office/powerpoint/2010/main" val="4129040683"/>
      </p:ext>
    </p:extLst>
  </p:cSld>
  <p:clrMapOvr>
    <a:masterClrMapping/>
  </p:clrMapOvr>
  <p:transition/>
  <p:extLst>
    <p:ext uri="{DCECCB84-F9BA-43D5-87BE-67443E8EF086}">
      <p15:sldGuideLst xmlns:p15="http://schemas.microsoft.com/office/powerpoint/2012/main">
        <p15:guide id="1" pos="168">
          <p15:clr>
            <a:srgbClr val="CCCCCC"/>
          </p15:clr>
        </p15:guide>
        <p15:guide id="2" pos="7512">
          <p15:clr>
            <a:srgbClr val="CCCCCC"/>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2DAE12-B695-41C0-B383-0D85BB6F3DF4}"/>
              </a:ext>
            </a:extLst>
          </p:cNvPr>
          <p:cNvSpPr>
            <a:spLocks noGrp="1"/>
          </p:cNvSpPr>
          <p:nvPr>
            <p:ph idx="1"/>
          </p:nvPr>
        </p:nvSpPr>
        <p:spPr>
          <a:xfrm>
            <a:off x="609600" y="1600200"/>
            <a:ext cx="10727267" cy="4411133"/>
          </a:xfrm>
        </p:spPr>
        <p:txBody>
          <a:bodyPr/>
          <a:lstStyle>
            <a:lvl1pPr>
              <a:defRPr b="0" i="0">
                <a:latin typeface="+mn-lt"/>
                <a:cs typeface="Times New Roman" panose="02020603050405020304" pitchFamily="18" charset="0"/>
              </a:defRPr>
            </a:lvl1pPr>
            <a:lvl2pPr>
              <a:defRPr b="0" i="0">
                <a:latin typeface="+mn-lt"/>
                <a:cs typeface="Times New Roman" panose="02020603050405020304" pitchFamily="18" charset="0"/>
              </a:defRPr>
            </a:lvl2pPr>
            <a:lvl3pPr>
              <a:defRPr b="0" i="0">
                <a:latin typeface="+mn-lt"/>
                <a:cs typeface="Times New Roman" panose="02020603050405020304" pitchFamily="18" charset="0"/>
              </a:defRPr>
            </a:lvl3pPr>
            <a:lvl4pPr>
              <a:defRPr b="0" i="0">
                <a:latin typeface="+mn-lt"/>
                <a:cs typeface="Times New Roman" panose="02020603050405020304" pitchFamily="18" charset="0"/>
              </a:defRPr>
            </a:lvl4pPr>
            <a:lvl5pPr>
              <a:defRPr b="0" i="0">
                <a:latin typeface="+mn-lt"/>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39402AC3-805B-4E2A-A073-16AA6059B6C2}"/>
              </a:ext>
            </a:extLst>
          </p:cNvPr>
          <p:cNvSpPr>
            <a:spLocks noGrp="1"/>
          </p:cNvSpPr>
          <p:nvPr>
            <p:ph type="title"/>
          </p:nvPr>
        </p:nvSpPr>
        <p:spPr>
          <a:xfrm>
            <a:off x="609600" y="64008"/>
            <a:ext cx="8229600" cy="1051560"/>
          </a:xfrm>
        </p:spPr>
        <p:txBody>
          <a:bodyPr anchor="ctr"/>
          <a:lstStyle>
            <a:lvl1pPr>
              <a:defRPr b="0" i="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284297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02AC3-805B-4E2A-A073-16AA6059B6C2}"/>
              </a:ext>
            </a:extLst>
          </p:cNvPr>
          <p:cNvSpPr>
            <a:spLocks noGrp="1"/>
          </p:cNvSpPr>
          <p:nvPr>
            <p:ph type="title"/>
          </p:nvPr>
        </p:nvSpPr>
        <p:spPr>
          <a:xfrm>
            <a:off x="609600" y="64008"/>
            <a:ext cx="8229600" cy="1051560"/>
          </a:xfrm>
        </p:spPr>
        <p:txBody>
          <a:bodyPr anchor="ctr"/>
          <a:lstStyle>
            <a:lvl1pPr>
              <a:defRPr b="0" i="0">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F2DAE12-B695-41C0-B383-0D85BB6F3DF4}"/>
              </a:ext>
            </a:extLst>
          </p:cNvPr>
          <p:cNvSpPr>
            <a:spLocks noGrp="1"/>
          </p:cNvSpPr>
          <p:nvPr>
            <p:ph idx="1"/>
          </p:nvPr>
        </p:nvSpPr>
        <p:spPr>
          <a:xfrm>
            <a:off x="6155872" y="1600200"/>
            <a:ext cx="5341862" cy="4402667"/>
          </a:xfrm>
        </p:spPr>
        <p:txBody>
          <a:bodyPr/>
          <a:lstStyle>
            <a:lvl1pPr>
              <a:defRPr b="0" i="0">
                <a:latin typeface="+mn-lt"/>
                <a:cs typeface="Times New Roman" panose="02020603050405020304" pitchFamily="18" charset="0"/>
              </a:defRPr>
            </a:lvl1pPr>
            <a:lvl2pPr>
              <a:defRPr b="0" i="0">
                <a:latin typeface="+mn-lt"/>
                <a:cs typeface="Times New Roman" panose="02020603050405020304" pitchFamily="18" charset="0"/>
              </a:defRPr>
            </a:lvl2pPr>
            <a:lvl3pPr>
              <a:defRPr b="0" i="0">
                <a:latin typeface="+mn-lt"/>
                <a:cs typeface="Times New Roman" panose="02020603050405020304" pitchFamily="18" charset="0"/>
              </a:defRPr>
            </a:lvl3pPr>
            <a:lvl4pPr>
              <a:defRPr b="0" i="0">
                <a:latin typeface="+mn-lt"/>
                <a:cs typeface="Times New Roman" panose="02020603050405020304" pitchFamily="18" charset="0"/>
              </a:defRPr>
            </a:lvl4pPr>
            <a:lvl5pPr>
              <a:defRPr b="0" i="0">
                <a:latin typeface="+mn-lt"/>
                <a:cs typeface="Times New Roman" panose="02020603050405020304" pitchFamily="18"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918476A7-CA12-C345-A610-ABB0549CD094}"/>
              </a:ext>
            </a:extLst>
          </p:cNvPr>
          <p:cNvSpPr>
            <a:spLocks noGrp="1"/>
          </p:cNvSpPr>
          <p:nvPr>
            <p:ph type="body" sz="quarter" idx="10"/>
          </p:nvPr>
        </p:nvSpPr>
        <p:spPr>
          <a:xfrm>
            <a:off x="609601" y="1600200"/>
            <a:ext cx="5308600" cy="4402667"/>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75797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p:cNvSpPr>
            <a:spLocks noGrp="1"/>
          </p:cNvSpPr>
          <p:nvPr>
            <p:ph type="title"/>
            <p:custDataLst>
              <p:tags r:id="rId1"/>
            </p:custDataLst>
          </p:nvPr>
        </p:nvSpPr>
        <p:spPr/>
        <p:txBody>
          <a:bodyPr/>
          <a:lstStyle/>
          <a:p>
            <a:r>
              <a:rPr lang="en-US"/>
              <a:t>Click to edit Master title style</a:t>
            </a:r>
            <a:endParaRPr lang="en-US" dirty="0"/>
          </a:p>
        </p:txBody>
      </p:sp>
      <p:sp>
        <p:nvSpPr>
          <p:cNvPr id="3" name="btfpLayoutConfig" hidden="1"/>
          <p:cNvSpPr txBox="1"/>
          <p:nvPr>
            <p:custDataLst>
              <p:tags r:id="rId2"/>
            </p:custDataLst>
          </p:nvPr>
        </p:nvSpPr>
        <p:spPr bwMode="gray">
          <a:xfrm>
            <a:off x="12700" y="12700"/>
            <a:ext cx="8890000" cy="88092"/>
          </a:xfrm>
          <a:prstGeom prst="rect">
            <a:avLst/>
          </a:prstGeom>
          <a:noFill/>
        </p:spPr>
        <p:txBody>
          <a:bodyPr vert="horz" wrap="square" lIns="36000" tIns="36000" rIns="36000" bIns="36000" rtlCol="0">
            <a:spAutoFit/>
          </a:bodyPr>
          <a:lstStyle/>
          <a:p>
            <a:pPr defTabSz="711143">
              <a:spcBef>
                <a:spcPts val="1200"/>
              </a:spcBef>
            </a:pPr>
            <a:r>
              <a:rPr lang="en-US" sz="100" dirty="0">
                <a:solidFill>
                  <a:srgbClr val="FFFFFF">
                    <a:alpha val="0"/>
                  </a:srgbClr>
                </a:solidFill>
              </a:rPr>
              <a:t>overall_0_131959414918610113 columns_1_131959414918610113 </a:t>
            </a:r>
          </a:p>
        </p:txBody>
      </p:sp>
    </p:spTree>
    <p:extLst>
      <p:ext uri="{BB962C8B-B14F-4D97-AF65-F5344CB8AC3E}">
        <p14:creationId xmlns:p14="http://schemas.microsoft.com/office/powerpoint/2010/main" val="864331222"/>
      </p:ext>
    </p:extLst>
  </p:cSld>
  <p:clrMapOvr>
    <a:masterClrMapping/>
  </p:clrMapOvr>
  <p:transition/>
  <p:extLst>
    <p:ext uri="{DCECCB84-F9BA-43D5-87BE-67443E8EF086}">
      <p15:sldGuideLst xmlns:p15="http://schemas.microsoft.com/office/powerpoint/2012/main">
        <p15:guide id="1" pos="168">
          <p15:clr>
            <a:srgbClr val="CCCCCC"/>
          </p15:clr>
        </p15:guide>
        <p15:guide id="2" pos="7512">
          <p15:clr>
            <a:srgbClr val="CCCCCC"/>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Blank">
    <p:bg>
      <p:bgPr>
        <a:gradFill>
          <a:gsLst>
            <a:gs pos="0">
              <a:srgbClr val="307AAD"/>
            </a:gs>
            <a:gs pos="98000">
              <a:srgbClr val="307AAD">
                <a:alpha val="85000"/>
              </a:srgbClr>
            </a:gs>
          </a:gsLst>
          <a:lin ang="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8882A5-1177-4245-B002-A0D960622A2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08929" y="6339539"/>
            <a:ext cx="1368124" cy="404253"/>
          </a:xfrm>
          <a:prstGeom prst="rect">
            <a:avLst/>
          </a:prstGeom>
        </p:spPr>
      </p:pic>
      <p:sp>
        <p:nvSpPr>
          <p:cNvPr id="4" name="Text Placeholder 3">
            <a:extLst>
              <a:ext uri="{FF2B5EF4-FFF2-40B4-BE49-F238E27FC236}">
                <a16:creationId xmlns:a16="http://schemas.microsoft.com/office/drawing/2014/main" id="{17B2D0C5-DA42-254F-AC9D-EEE6C722D5E1}"/>
              </a:ext>
            </a:extLst>
          </p:cNvPr>
          <p:cNvSpPr>
            <a:spLocks noGrp="1"/>
          </p:cNvSpPr>
          <p:nvPr>
            <p:ph type="body" sz="quarter" idx="10"/>
          </p:nvPr>
        </p:nvSpPr>
        <p:spPr>
          <a:xfrm>
            <a:off x="612648" y="690664"/>
            <a:ext cx="8246007" cy="5476672"/>
          </a:xfrm>
        </p:spPr>
        <p:txBody>
          <a:bodyPr anchor="ctr">
            <a:normAutofit/>
          </a:bodyPr>
          <a:lstStyle>
            <a:lvl1pPr>
              <a:defRPr sz="4400" b="1" i="0">
                <a:solidFill>
                  <a:schemeClr val="bg1"/>
                </a:solidFill>
                <a:latin typeface="+mj-lt"/>
              </a:defRPr>
            </a:lvl1pPr>
            <a:lvl2pPr>
              <a:defRPr sz="4400" b="1" i="0">
                <a:solidFill>
                  <a:schemeClr val="bg1"/>
                </a:solidFill>
                <a:latin typeface="+mj-lt"/>
              </a:defRPr>
            </a:lvl2pPr>
            <a:lvl3pPr>
              <a:defRPr sz="4400" b="1" i="0">
                <a:solidFill>
                  <a:schemeClr val="bg1"/>
                </a:solidFill>
                <a:latin typeface="+mj-lt"/>
              </a:defRPr>
            </a:lvl3pPr>
            <a:lvl4pPr>
              <a:defRPr sz="4400" b="1" i="0">
                <a:solidFill>
                  <a:schemeClr val="bg1"/>
                </a:solidFill>
                <a:latin typeface="+mj-lt"/>
              </a:defRPr>
            </a:lvl4pPr>
            <a:lvl5pPr>
              <a:defRPr sz="4400" b="1" i="0">
                <a:solidFill>
                  <a:schemeClr val="bg1"/>
                </a:solidFill>
                <a:latin typeface="+mj-l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A0BC1C44-4604-D742-82EF-005E81E83344}"/>
              </a:ext>
            </a:extLst>
          </p:cNvPr>
          <p:cNvSpPr txBox="1"/>
          <p:nvPr/>
        </p:nvSpPr>
        <p:spPr bwMode="gray">
          <a:xfrm>
            <a:off x="609600" y="6374562"/>
            <a:ext cx="3400537" cy="318924"/>
          </a:xfrm>
          <a:prstGeom prst="rect">
            <a:avLst/>
          </a:prstGeom>
          <a:noFill/>
        </p:spPr>
        <p:txBody>
          <a:bodyPr wrap="none" lIns="36000" tIns="36000" rIns="36000" bIns="36000" rtlCol="0">
            <a:spAutoFit/>
          </a:bodyPr>
          <a:lstStyle/>
          <a:p>
            <a:pPr marL="0" indent="0">
              <a:buNone/>
            </a:pPr>
            <a:r>
              <a:rPr lang="en-US" sz="1600" b="1" i="1" u="none" strike="noStrike" kern="1200" dirty="0">
                <a:solidFill>
                  <a:schemeClr val="bg1"/>
                </a:solidFill>
                <a:effectLst/>
                <a:latin typeface="Times New Roman" panose="02020603050405020304" pitchFamily="18" charset="0"/>
                <a:ea typeface="+mn-ea"/>
                <a:cs typeface="Times New Roman" panose="02020603050405020304" pitchFamily="18" charset="0"/>
              </a:rPr>
              <a:t>Advancing Health. </a:t>
            </a:r>
            <a:r>
              <a:rPr lang="en-US" sz="1600" b="0" i="1" u="none" strike="noStrike" kern="1200" dirty="0">
                <a:solidFill>
                  <a:schemeClr val="bg1"/>
                </a:solidFill>
                <a:effectLst/>
                <a:latin typeface="Times New Roman" panose="02020603050405020304" pitchFamily="18" charset="0"/>
                <a:ea typeface="+mn-ea"/>
                <a:cs typeface="Times New Roman" panose="02020603050405020304" pitchFamily="18" charset="0"/>
              </a:rPr>
              <a:t>Personalizing Care.</a:t>
            </a:r>
            <a:endParaRPr lang="en-US" sz="1600" b="0" i="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bwMode="gray">
          <a:xfrm>
            <a:off x="10541000" y="6339539"/>
            <a:ext cx="1507067" cy="518461"/>
          </a:xfrm>
          <a:prstGeom prst="rect">
            <a:avLst/>
          </a:prstGeom>
          <a:solidFill>
            <a:srgbClr val="398E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2877341202"/>
      </p:ext>
    </p:extLst>
  </p:cSld>
  <p:clrMapOvr>
    <a:masterClrMapping/>
  </p:clrMapOvr>
  <p:transition/>
  <p:extLst>
    <p:ext uri="{DCECCB84-F9BA-43D5-87BE-67443E8EF086}">
      <p15:sldGuideLst xmlns:p15="http://schemas.microsoft.com/office/powerpoint/2012/main">
        <p15:guide id="1" pos="168">
          <p15:clr>
            <a:srgbClr val="CCCCCC"/>
          </p15:clr>
        </p15:guide>
        <p15:guide id="2" pos="7512">
          <p15:clr>
            <a:srgbClr val="CCCCCC"/>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8_Blank">
    <p:bg>
      <p:bgPr>
        <a:gradFill>
          <a:gsLst>
            <a:gs pos="0">
              <a:srgbClr val="307AAD"/>
            </a:gs>
            <a:gs pos="98000">
              <a:srgbClr val="307AAD">
                <a:alpha val="85000"/>
              </a:srgbClr>
            </a:gs>
          </a:gsLst>
          <a:lin ang="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3A9EBA-0F61-F847-8EDD-CE349804300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608929" y="6339539"/>
            <a:ext cx="1368124" cy="404253"/>
          </a:xfrm>
          <a:prstGeom prst="rect">
            <a:avLst/>
          </a:prstGeom>
        </p:spPr>
      </p:pic>
      <p:sp>
        <p:nvSpPr>
          <p:cNvPr id="4" name="Rectangle 3">
            <a:extLst>
              <a:ext uri="{FF2B5EF4-FFF2-40B4-BE49-F238E27FC236}">
                <a16:creationId xmlns:a16="http://schemas.microsoft.com/office/drawing/2014/main" id="{A9E0BA94-5302-E744-8895-5CD61EC9B2DA}"/>
              </a:ext>
            </a:extLst>
          </p:cNvPr>
          <p:cNvSpPr/>
          <p:nvPr/>
        </p:nvSpPr>
        <p:spPr bwMode="gray">
          <a:xfrm>
            <a:off x="6777547" y="751889"/>
            <a:ext cx="4722746" cy="514563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i="1" u="none" strike="noStrike" kern="1200" dirty="0">
                <a:solidFill>
                  <a:schemeClr val="tx1"/>
                </a:solidFill>
                <a:effectLst/>
                <a:latin typeface="+mn-lt"/>
                <a:ea typeface="+mn-ea"/>
                <a:cs typeface="+mn-cs"/>
              </a:rPr>
              <a:t>To create healthier</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communities, now and</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for generations to come.</a:t>
            </a:r>
            <a:endParaRPr lang="en-US" sz="2400" i="1" dirty="0">
              <a:solidFill>
                <a:schemeClr val="tx1"/>
              </a:solidFill>
            </a:endParaRPr>
          </a:p>
        </p:txBody>
      </p:sp>
      <p:sp>
        <p:nvSpPr>
          <p:cNvPr id="5" name="Rectangle 4">
            <a:extLst>
              <a:ext uri="{FF2B5EF4-FFF2-40B4-BE49-F238E27FC236}">
                <a16:creationId xmlns:a16="http://schemas.microsoft.com/office/drawing/2014/main" id="{8EA3D1B1-D76E-9E48-852A-B5D68063598F}"/>
              </a:ext>
            </a:extLst>
          </p:cNvPr>
          <p:cNvSpPr/>
          <p:nvPr/>
        </p:nvSpPr>
        <p:spPr bwMode="gray">
          <a:xfrm>
            <a:off x="929641" y="751890"/>
            <a:ext cx="4722745" cy="5145635"/>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2800" b="1" i="1" u="none" strike="noStrike" kern="1200" dirty="0">
                <a:solidFill>
                  <a:schemeClr val="tx1"/>
                </a:solidFill>
                <a:effectLst/>
                <a:latin typeface="+mn-lt"/>
                <a:ea typeface="+mn-ea"/>
                <a:cs typeface="+mn-cs"/>
              </a:rPr>
              <a:t>Memorial Hermann </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Health System is a </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nonprofit, values-driven, community-owned </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health system dedicated </a:t>
            </a:r>
            <a:br>
              <a:rPr lang="en-US" sz="2800" b="1" i="1" u="none" strike="noStrike" kern="1200" dirty="0">
                <a:solidFill>
                  <a:schemeClr val="tx1"/>
                </a:solidFill>
                <a:effectLst/>
                <a:latin typeface="+mn-lt"/>
                <a:ea typeface="+mn-ea"/>
                <a:cs typeface="+mn-cs"/>
              </a:rPr>
            </a:br>
            <a:r>
              <a:rPr lang="en-US" sz="2800" b="1" i="1" u="none" strike="noStrike" kern="1200" dirty="0">
                <a:solidFill>
                  <a:schemeClr val="tx1"/>
                </a:solidFill>
                <a:effectLst/>
                <a:latin typeface="+mn-lt"/>
                <a:ea typeface="+mn-ea"/>
                <a:cs typeface="+mn-cs"/>
              </a:rPr>
              <a:t>to improving health.</a:t>
            </a:r>
            <a:endParaRPr lang="en-US" sz="2400" i="1" dirty="0">
              <a:solidFill>
                <a:schemeClr val="tx1"/>
              </a:solidFill>
            </a:endParaRPr>
          </a:p>
        </p:txBody>
      </p:sp>
      <p:sp>
        <p:nvSpPr>
          <p:cNvPr id="6" name="Rectangle 5">
            <a:extLst>
              <a:ext uri="{FF2B5EF4-FFF2-40B4-BE49-F238E27FC236}">
                <a16:creationId xmlns:a16="http://schemas.microsoft.com/office/drawing/2014/main" id="{E0FA2F83-B365-DE49-97B1-4D66DD96DECD}"/>
              </a:ext>
            </a:extLst>
          </p:cNvPr>
          <p:cNvSpPr/>
          <p:nvPr/>
        </p:nvSpPr>
        <p:spPr bwMode="gray">
          <a:xfrm>
            <a:off x="8057832" y="1134110"/>
            <a:ext cx="2162175" cy="589280"/>
          </a:xfrm>
          <a:prstGeom prst="rect">
            <a:avLst/>
          </a:prstGeom>
          <a:no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spc="300" dirty="0">
                <a:solidFill>
                  <a:schemeClr val="accent1"/>
                </a:solidFill>
                <a:latin typeface="+mj-lt"/>
              </a:rPr>
              <a:t>OUR VISION</a:t>
            </a:r>
          </a:p>
        </p:txBody>
      </p:sp>
      <p:sp>
        <p:nvSpPr>
          <p:cNvPr id="9" name="Rectangle 8">
            <a:extLst>
              <a:ext uri="{FF2B5EF4-FFF2-40B4-BE49-F238E27FC236}">
                <a16:creationId xmlns:a16="http://schemas.microsoft.com/office/drawing/2014/main" id="{22A9BF62-0B0E-664C-8499-2083D79FE84F}"/>
              </a:ext>
            </a:extLst>
          </p:cNvPr>
          <p:cNvSpPr/>
          <p:nvPr/>
        </p:nvSpPr>
        <p:spPr bwMode="gray">
          <a:xfrm>
            <a:off x="2209925" y="1134110"/>
            <a:ext cx="2162175" cy="58928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indent="0" algn="ctr">
              <a:buNone/>
            </a:pPr>
            <a:r>
              <a:rPr lang="en-US" sz="1600" spc="300" dirty="0">
                <a:solidFill>
                  <a:schemeClr val="accent1"/>
                </a:solidFill>
                <a:latin typeface="+mj-lt"/>
              </a:rPr>
              <a:t>OUR MISSION</a:t>
            </a:r>
          </a:p>
        </p:txBody>
      </p:sp>
      <p:sp>
        <p:nvSpPr>
          <p:cNvPr id="3" name="Rectangle 2">
            <a:extLst>
              <a:ext uri="{FF2B5EF4-FFF2-40B4-BE49-F238E27FC236}">
                <a16:creationId xmlns:a16="http://schemas.microsoft.com/office/drawing/2014/main" id="{2C9E9465-5AC2-164C-8F07-0D904DD77C26}"/>
              </a:ext>
            </a:extLst>
          </p:cNvPr>
          <p:cNvSpPr/>
          <p:nvPr/>
        </p:nvSpPr>
        <p:spPr bwMode="gray">
          <a:xfrm>
            <a:off x="2953387" y="1795781"/>
            <a:ext cx="675249" cy="274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0" name="Rectangle 9">
            <a:extLst>
              <a:ext uri="{FF2B5EF4-FFF2-40B4-BE49-F238E27FC236}">
                <a16:creationId xmlns:a16="http://schemas.microsoft.com/office/drawing/2014/main" id="{B80653FA-7931-5049-90E4-15EEA801688F}"/>
              </a:ext>
            </a:extLst>
          </p:cNvPr>
          <p:cNvSpPr/>
          <p:nvPr/>
        </p:nvSpPr>
        <p:spPr bwMode="gray">
          <a:xfrm>
            <a:off x="8801294" y="1795781"/>
            <a:ext cx="675249" cy="27432"/>
          </a:xfrm>
          <a:prstGeom prst="rect">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11" name="TextBox 10">
            <a:extLst>
              <a:ext uri="{FF2B5EF4-FFF2-40B4-BE49-F238E27FC236}">
                <a16:creationId xmlns:a16="http://schemas.microsoft.com/office/drawing/2014/main" id="{31FC1EDE-4A49-1A4D-B6D0-817FAA214478}"/>
              </a:ext>
            </a:extLst>
          </p:cNvPr>
          <p:cNvSpPr txBox="1"/>
          <p:nvPr/>
        </p:nvSpPr>
        <p:spPr bwMode="gray">
          <a:xfrm>
            <a:off x="609600" y="6374562"/>
            <a:ext cx="3400537" cy="318924"/>
          </a:xfrm>
          <a:prstGeom prst="rect">
            <a:avLst/>
          </a:prstGeom>
          <a:noFill/>
        </p:spPr>
        <p:txBody>
          <a:bodyPr wrap="none" lIns="36000" tIns="36000" rIns="36000" bIns="36000" rtlCol="0">
            <a:spAutoFit/>
          </a:bodyPr>
          <a:lstStyle/>
          <a:p>
            <a:pPr marL="0" indent="0">
              <a:buNone/>
            </a:pPr>
            <a:r>
              <a:rPr lang="en-US" sz="1600" b="1" i="1" u="none" strike="noStrike" kern="1200" dirty="0">
                <a:solidFill>
                  <a:schemeClr val="bg1"/>
                </a:solidFill>
                <a:effectLst/>
                <a:latin typeface="Times New Roman" panose="02020603050405020304" pitchFamily="18" charset="0"/>
                <a:ea typeface="+mn-ea"/>
                <a:cs typeface="Times New Roman" panose="02020603050405020304" pitchFamily="18" charset="0"/>
              </a:rPr>
              <a:t>Advancing Health. </a:t>
            </a:r>
            <a:r>
              <a:rPr lang="en-US" sz="1600" b="0" i="1" u="none" strike="noStrike" kern="1200" dirty="0">
                <a:solidFill>
                  <a:schemeClr val="bg1"/>
                </a:solidFill>
                <a:effectLst/>
                <a:latin typeface="Times New Roman" panose="02020603050405020304" pitchFamily="18" charset="0"/>
                <a:ea typeface="+mn-ea"/>
                <a:cs typeface="Times New Roman" panose="02020603050405020304" pitchFamily="18" charset="0"/>
              </a:rPr>
              <a:t>Personalizing Care.</a:t>
            </a:r>
            <a:endParaRPr lang="en-US" sz="1600" b="0" i="1" dirty="0">
              <a:solidFill>
                <a:schemeClr val="bg1"/>
              </a:solidFill>
              <a:latin typeface="Times New Roman" panose="02020603050405020304" pitchFamily="18" charset="0"/>
              <a:cs typeface="Times New Roman" panose="02020603050405020304" pitchFamily="18" charset="0"/>
            </a:endParaRPr>
          </a:p>
        </p:txBody>
      </p:sp>
      <p:sp>
        <p:nvSpPr>
          <p:cNvPr id="7" name="Rectangle 6"/>
          <p:cNvSpPr/>
          <p:nvPr/>
        </p:nvSpPr>
        <p:spPr bwMode="gray">
          <a:xfrm>
            <a:off x="10541000" y="6339539"/>
            <a:ext cx="1507067" cy="518461"/>
          </a:xfrm>
          <a:prstGeom prst="rect">
            <a:avLst/>
          </a:prstGeom>
          <a:solidFill>
            <a:srgbClr val="398EC7"/>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Tree>
    <p:extLst>
      <p:ext uri="{BB962C8B-B14F-4D97-AF65-F5344CB8AC3E}">
        <p14:creationId xmlns:p14="http://schemas.microsoft.com/office/powerpoint/2010/main" val="2187154605"/>
      </p:ext>
    </p:extLst>
  </p:cSld>
  <p:clrMapOvr>
    <a:masterClrMapping/>
  </p:clrMapOvr>
  <p:transition/>
  <p:extLst>
    <p:ext uri="{DCECCB84-F9BA-43D5-87BE-67443E8EF086}">
      <p15:sldGuideLst xmlns:p15="http://schemas.microsoft.com/office/powerpoint/2012/main">
        <p15:guide id="1" pos="168">
          <p15:clr>
            <a:srgbClr val="CCCCCC"/>
          </p15:clr>
        </p15:guide>
        <p15:guide id="2" pos="7512">
          <p15:clr>
            <a:srgbClr val="CCCCCC"/>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sldNum" sz="quarter" idx="10"/>
          </p:nvPr>
        </p:nvSpPr>
        <p:spPr>
          <a:xfrm>
            <a:off x="8737600" y="6245225"/>
            <a:ext cx="2844800" cy="476250"/>
          </a:xfrm>
          <a:prstGeom prst="rect">
            <a:avLst/>
          </a:prstGeom>
          <a:ln/>
        </p:spPr>
        <p:txBody>
          <a:bodyPr/>
          <a:lstStyle>
            <a:lvl1pPr>
              <a:defRPr/>
            </a:lvl1pPr>
          </a:lstStyle>
          <a:p>
            <a:pPr>
              <a:defRPr/>
            </a:pPr>
            <a:fld id="{E592BC00-44DC-4E40-8547-449271DBDF7D}" type="slidenum">
              <a:rPr lang="en-US" altLang="en-US"/>
              <a:pPr>
                <a:defRPr/>
              </a:pPr>
              <a:t>‹#›</a:t>
            </a:fld>
            <a:endParaRPr lang="en-US" altLang="en-US"/>
          </a:p>
        </p:txBody>
      </p:sp>
    </p:spTree>
    <p:extLst>
      <p:ext uri="{BB962C8B-B14F-4D97-AF65-F5344CB8AC3E}">
        <p14:creationId xmlns:p14="http://schemas.microsoft.com/office/powerpoint/2010/main" val="1292025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12192000" cy="762000"/>
          </a:xfrm>
        </p:spPr>
        <p:txBody>
          <a:bodyPr/>
          <a:lstStyle/>
          <a:p>
            <a:r>
              <a:rPr lang="en-US"/>
              <a:t>Click to edit Master title style</a:t>
            </a:r>
          </a:p>
        </p:txBody>
      </p:sp>
      <p:sp>
        <p:nvSpPr>
          <p:cNvPr id="3" name="Text Placeholder 2"/>
          <p:cNvSpPr>
            <a:spLocks noGrp="1"/>
          </p:cNvSpPr>
          <p:nvPr>
            <p:ph type="body" sz="half" idx="1"/>
          </p:nvPr>
        </p:nvSpPr>
        <p:spPr>
          <a:xfrm>
            <a:off x="203200" y="990600"/>
            <a:ext cx="5943600" cy="533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50000" y="990600"/>
            <a:ext cx="5943600" cy="53340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noChangeArrowheads="1"/>
          </p:cNvSpPr>
          <p:nvPr>
            <p:ph type="ftr" sz="quarter" idx="10"/>
          </p:nvPr>
        </p:nvSpPr>
        <p:spPr>
          <a:xfrm>
            <a:off x="4978400" y="6381750"/>
            <a:ext cx="3860800" cy="476250"/>
          </a:xfrm>
          <a:prstGeom prst="rect">
            <a:avLst/>
          </a:prstGeom>
        </p:spPr>
        <p:txBody>
          <a:bodyPr/>
          <a:lstStyle>
            <a:lvl1pPr>
              <a:defRPr sz="1000"/>
            </a:lvl1pPr>
          </a:lstStyle>
          <a:p>
            <a:pPr>
              <a:defRPr/>
            </a:pPr>
            <a:r>
              <a:rPr lang="en-US"/>
              <a:t>Gibbs, C. , Curtis, D. &amp; Duran, P. </a:t>
            </a:r>
          </a:p>
        </p:txBody>
      </p:sp>
      <p:sp>
        <p:nvSpPr>
          <p:cNvPr id="6" name="Slide Number Placeholder 5"/>
          <p:cNvSpPr>
            <a:spLocks noGrp="1" noChangeArrowheads="1"/>
          </p:cNvSpPr>
          <p:nvPr>
            <p:ph type="sldNum" sz="quarter" idx="11"/>
          </p:nvPr>
        </p:nvSpPr>
        <p:spPr>
          <a:xfrm>
            <a:off x="9245600" y="6400800"/>
            <a:ext cx="2844800" cy="476250"/>
          </a:xfrm>
          <a:prstGeom prst="rect">
            <a:avLst/>
          </a:prstGeom>
        </p:spPr>
        <p:txBody>
          <a:bodyPr vert="horz" wrap="square" lIns="91440" tIns="45720" rIns="91440" bIns="45720" numCol="1" anchor="t" anchorCtr="0" compatLnSpc="1">
            <a:prstTxWarp prst="textNoShape">
              <a:avLst/>
            </a:prstTxWarp>
          </a:bodyPr>
          <a:lstStyle>
            <a:lvl1pPr algn="r">
              <a:defRPr sz="1000"/>
            </a:lvl1pPr>
          </a:lstStyle>
          <a:p>
            <a:r>
              <a:rPr lang="en-US" altLang="en-US"/>
              <a:t>Slide </a:t>
            </a:r>
            <a:fld id="{648F1FF2-F03A-447E-9993-05529A1BCC14}" type="slidenum">
              <a:rPr lang="en-US" altLang="en-US"/>
              <a:pPr/>
              <a:t>‹#›</a:t>
            </a:fld>
            <a:endParaRPr lang="en-US" altLang="en-US"/>
          </a:p>
        </p:txBody>
      </p:sp>
      <p:sp>
        <p:nvSpPr>
          <p:cNvPr id="7" name="Date Placeholder 6"/>
          <p:cNvSpPr>
            <a:spLocks noGrp="1" noChangeArrowheads="1"/>
          </p:cNvSpPr>
          <p:nvPr>
            <p:ph type="dt" sz="half" idx="12"/>
          </p:nvPr>
        </p:nvSpPr>
        <p:spPr>
          <a:xfrm>
            <a:off x="0" y="6381750"/>
            <a:ext cx="3352800" cy="476250"/>
          </a:xfrm>
          <a:prstGeom prst="rect">
            <a:avLst/>
          </a:prstGeom>
        </p:spPr>
        <p:txBody>
          <a:bodyPr/>
          <a:lstStyle>
            <a:lvl1pPr>
              <a:defRPr sz="1000">
                <a:solidFill>
                  <a:schemeClr val="tx1"/>
                </a:solidFill>
              </a:defRPr>
            </a:lvl1pPr>
          </a:lstStyle>
          <a:p>
            <a:pPr>
              <a:defRPr/>
            </a:pPr>
            <a:r>
              <a:rPr lang="en-US"/>
              <a:t>10-24-2015 Challenging Behaviors</a:t>
            </a:r>
          </a:p>
        </p:txBody>
      </p:sp>
    </p:spTree>
    <p:extLst>
      <p:ext uri="{BB962C8B-B14F-4D97-AF65-F5344CB8AC3E}">
        <p14:creationId xmlns:p14="http://schemas.microsoft.com/office/powerpoint/2010/main" val="3809178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1.tif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 name="SlideNumber"/>
          <p:cNvSpPr/>
          <p:nvPr>
            <p:custDataLst>
              <p:tags r:id="rId10"/>
            </p:custDataLst>
          </p:nvPr>
        </p:nvSpPr>
        <p:spPr bwMode="gray">
          <a:xfrm>
            <a:off x="4674870" y="6355080"/>
            <a:ext cx="2842260" cy="365760"/>
          </a:xfrm>
          <a:prstGeom prst="roundRect">
            <a:avLst>
              <a:gd name="adj" fmla="val 0"/>
            </a:avLst>
          </a:prstGeom>
          <a:noFill/>
          <a:ln w="19050">
            <a:noFill/>
          </a:ln>
          <a:extLst>
            <a:ext uri="{909E8E84-426E-40DD-AFC4-6F175D3DCCD1}">
              <a14:hiddenFill xmlns:a14="http://schemas.microsoft.com/office/drawing/2010/main">
                <a:solidFill>
                  <a:schemeClr val="bg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none" lIns="106680" tIns="53340" rIns="106680" bIns="53340" rtlCol="0" anchor="ctr" anchorCtr="0">
            <a:noAutofit/>
          </a:bodyPr>
          <a:lstStyle/>
          <a:p>
            <a:pPr algn="ctr" defTabSz="711143">
              <a:spcBef>
                <a:spcPct val="0"/>
              </a:spcBef>
            </a:pPr>
            <a:fld id="{BB69BBE8-4DB2-4642-B003-B220ACD5A2FD}" type="slidenum">
              <a:rPr lang="en-US" sz="1000" b="0" i="0">
                <a:solidFill>
                  <a:schemeClr val="bg1">
                    <a:lumMod val="75000"/>
                  </a:schemeClr>
                </a:solidFill>
                <a:latin typeface="Times New Roman" panose="02020603050405020304" pitchFamily="18" charset="0"/>
                <a:cs typeface="Times New Roman" panose="02020603050405020304" pitchFamily="18" charset="0"/>
              </a:rPr>
              <a:pPr algn="ctr" defTabSz="711143">
                <a:spcBef>
                  <a:spcPct val="0"/>
                </a:spcBef>
              </a:pPr>
              <a:t>‹#›</a:t>
            </a:fld>
            <a:endParaRPr lang="fr-FR" sz="1000" b="0" i="0" dirty="0">
              <a:solidFill>
                <a:schemeClr val="bg1">
                  <a:lumMod val="75000"/>
                </a:schemeClr>
              </a:solidFill>
              <a:latin typeface="Times New Roman" panose="02020603050405020304" pitchFamily="18" charset="0"/>
              <a:cs typeface="Times New Roman" panose="02020603050405020304" pitchFamily="18" charset="0"/>
            </a:endParaRPr>
          </a:p>
        </p:txBody>
      </p:sp>
      <p:sp>
        <p:nvSpPr>
          <p:cNvPr id="3" name="Text Placeholder"/>
          <p:cNvSpPr>
            <a:spLocks noGrp="1"/>
          </p:cNvSpPr>
          <p:nvPr>
            <p:ph type="body" idx="1"/>
            <p:custDataLst>
              <p:tags r:id="rId11"/>
            </p:custDataLst>
          </p:nvPr>
        </p:nvSpPr>
        <p:spPr>
          <a:xfrm>
            <a:off x="609600" y="1600200"/>
            <a:ext cx="10828867" cy="4326467"/>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Title"/>
          <p:cNvSpPr>
            <a:spLocks noGrp="1"/>
          </p:cNvSpPr>
          <p:nvPr>
            <p:ph type="title"/>
            <p:custDataLst>
              <p:tags r:id="rId12"/>
            </p:custDataLst>
          </p:nvPr>
        </p:nvSpPr>
        <p:spPr>
          <a:xfrm>
            <a:off x="609600" y="64851"/>
            <a:ext cx="8229600" cy="1051560"/>
          </a:xfrm>
          <a:prstGeom prst="rect">
            <a:avLst/>
          </a:prstGeom>
        </p:spPr>
        <p:txBody>
          <a:bodyPr vert="horz" lIns="91440" tIns="45720" rIns="91440" bIns="45720" rtlCol="0" anchor="ctr" anchorCtr="0">
            <a:noAutofit/>
          </a:bodyPr>
          <a:lstStyle/>
          <a:p>
            <a:r>
              <a:rPr lang="en-US"/>
              <a:t>Click to edit Master title style</a:t>
            </a:r>
            <a:endParaRPr lang="en-US" dirty="0"/>
          </a:p>
        </p:txBody>
      </p:sp>
      <p:sp>
        <p:nvSpPr>
          <p:cNvPr id="4" name="btfpLayoutConfig" hidden="1"/>
          <p:cNvSpPr txBox="1"/>
          <p:nvPr>
            <p:custDataLst>
              <p:tags r:id="rId13"/>
            </p:custDataLst>
          </p:nvPr>
        </p:nvSpPr>
        <p:spPr>
          <a:xfrm>
            <a:off x="12701" y="12700"/>
            <a:ext cx="611312" cy="88092"/>
          </a:xfrm>
          <a:prstGeom prst="rect">
            <a:avLst/>
          </a:prstGeom>
          <a:noFill/>
        </p:spPr>
        <p:txBody>
          <a:bodyPr vert="horz" wrap="none" lIns="36000" tIns="36000" rIns="36000" bIns="36000" rtlCol="0">
            <a:spAutoFit/>
          </a:bodyPr>
          <a:lstStyle/>
          <a:p>
            <a:pPr marL="177786" indent="-177786" defTabSz="711143">
              <a:spcBef>
                <a:spcPts val="1200"/>
              </a:spcBef>
              <a:buFontTx/>
              <a:buChar char="•"/>
            </a:pPr>
            <a:r>
              <a:rPr lang="en-US" sz="100" dirty="0">
                <a:solidFill>
                  <a:srgbClr val="FFFFFF">
                    <a:alpha val="0"/>
                  </a:srgbClr>
                </a:solidFill>
              </a:rPr>
              <a:t>overall_0_131468204519021135 columns_1_131468204519021135 </a:t>
            </a:r>
          </a:p>
        </p:txBody>
      </p:sp>
      <p:pic>
        <p:nvPicPr>
          <p:cNvPr id="11" name="Picture 10">
            <a:extLst>
              <a:ext uri="{FF2B5EF4-FFF2-40B4-BE49-F238E27FC236}">
                <a16:creationId xmlns:a16="http://schemas.microsoft.com/office/drawing/2014/main" id="{7D1F632F-CAA7-4D46-9D2D-B08AEE017018}"/>
              </a:ext>
            </a:extLst>
          </p:cNvPr>
          <p:cNvPicPr>
            <a:picLocks noChangeAspect="1"/>
          </p:cNvPicPr>
          <p:nvPr/>
        </p:nvPicPr>
        <p:blipFill>
          <a:blip r:embed="rId14"/>
          <a:stretch>
            <a:fillRect/>
          </a:stretch>
        </p:blipFill>
        <p:spPr>
          <a:xfrm>
            <a:off x="10601505" y="6339539"/>
            <a:ext cx="1382972" cy="404253"/>
          </a:xfrm>
          <a:prstGeom prst="rect">
            <a:avLst/>
          </a:prstGeom>
        </p:spPr>
      </p:pic>
      <p:sp>
        <p:nvSpPr>
          <p:cNvPr id="6" name="Rectangle 5">
            <a:extLst>
              <a:ext uri="{FF2B5EF4-FFF2-40B4-BE49-F238E27FC236}">
                <a16:creationId xmlns:a16="http://schemas.microsoft.com/office/drawing/2014/main" id="{F9150436-7A0B-2849-9C4C-747BFF0BBB65}"/>
              </a:ext>
            </a:extLst>
          </p:cNvPr>
          <p:cNvSpPr/>
          <p:nvPr/>
        </p:nvSpPr>
        <p:spPr bwMode="gray">
          <a:xfrm>
            <a:off x="0" y="1171074"/>
            <a:ext cx="12208042" cy="94228"/>
          </a:xfrm>
          <a:prstGeom prst="rect">
            <a:avLst/>
          </a:prstGeom>
          <a:gradFill>
            <a:gsLst>
              <a:gs pos="0">
                <a:schemeClr val="accent1"/>
              </a:gs>
              <a:gs pos="100000">
                <a:schemeClr val="bg1"/>
              </a:gs>
            </a:gsLst>
            <a:lin ang="0" scaled="1"/>
          </a:gra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p>
            <a:pPr marL="0" indent="0" algn="ctr">
              <a:buNone/>
            </a:pPr>
            <a:endParaRPr lang="en-US" sz="1600" dirty="0">
              <a:solidFill>
                <a:schemeClr val="tx1"/>
              </a:solidFill>
            </a:endParaRPr>
          </a:p>
        </p:txBody>
      </p:sp>
      <p:sp>
        <p:nvSpPr>
          <p:cNvPr id="9" name="TextBox 8">
            <a:extLst>
              <a:ext uri="{FF2B5EF4-FFF2-40B4-BE49-F238E27FC236}">
                <a16:creationId xmlns:a16="http://schemas.microsoft.com/office/drawing/2014/main" id="{CD4AB496-CBF1-034E-9A7B-031B005930EE}"/>
              </a:ext>
            </a:extLst>
          </p:cNvPr>
          <p:cNvSpPr txBox="1"/>
          <p:nvPr/>
        </p:nvSpPr>
        <p:spPr bwMode="gray">
          <a:xfrm>
            <a:off x="609600" y="6374562"/>
            <a:ext cx="3400537" cy="318924"/>
          </a:xfrm>
          <a:prstGeom prst="rect">
            <a:avLst/>
          </a:prstGeom>
          <a:noFill/>
        </p:spPr>
        <p:txBody>
          <a:bodyPr wrap="none" lIns="36000" tIns="36000" rIns="36000" bIns="36000" rtlCol="0">
            <a:spAutoFit/>
          </a:bodyPr>
          <a:lstStyle/>
          <a:p>
            <a:pPr marL="0" indent="0">
              <a:buNone/>
            </a:pPr>
            <a:r>
              <a:rPr lang="en-US" sz="1600" b="1" i="1" u="none" strike="noStrike" kern="1200" dirty="0">
                <a:solidFill>
                  <a:schemeClr val="tx2"/>
                </a:solidFill>
                <a:effectLst/>
                <a:latin typeface="Times New Roman" panose="02020603050405020304" pitchFamily="18" charset="0"/>
                <a:ea typeface="+mn-ea"/>
                <a:cs typeface="Times New Roman" panose="02020603050405020304" pitchFamily="18" charset="0"/>
              </a:rPr>
              <a:t>Advancing Health. </a:t>
            </a:r>
            <a:r>
              <a:rPr lang="en-US" sz="1600" b="0" i="1" u="none" strike="noStrike" kern="1200" dirty="0">
                <a:solidFill>
                  <a:schemeClr val="tx2"/>
                </a:solidFill>
                <a:effectLst/>
                <a:latin typeface="Times New Roman" panose="02020603050405020304" pitchFamily="18" charset="0"/>
                <a:ea typeface="+mn-ea"/>
                <a:cs typeface="Times New Roman" panose="02020603050405020304" pitchFamily="18" charset="0"/>
              </a:rPr>
              <a:t>Personalizing Care.</a:t>
            </a:r>
            <a:endParaRPr lang="en-US" sz="1600" b="0" i="1" dirty="0">
              <a:solidFill>
                <a:schemeClr val="tx2"/>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01505" y="6038938"/>
            <a:ext cx="1382971" cy="749109"/>
          </a:xfrm>
          <a:prstGeom prst="rect">
            <a:avLst/>
          </a:prstGeom>
        </p:spPr>
      </p:pic>
    </p:spTree>
    <p:extLst>
      <p:ext uri="{BB962C8B-B14F-4D97-AF65-F5344CB8AC3E}">
        <p14:creationId xmlns:p14="http://schemas.microsoft.com/office/powerpoint/2010/main" val="85562642"/>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4" r:id="rId6"/>
    <p:sldLayoutId id="2147483865" r:id="rId7"/>
    <p:sldLayoutId id="2147483867" r:id="rId8"/>
  </p:sldLayoutIdLst>
  <p:transition/>
  <p:txStyles>
    <p:titleStyle>
      <a:lvl1pPr algn="l" defTabSz="711143" rtl="0" eaLnBrk="1" latinLnBrk="0" hangingPunct="1">
        <a:lnSpc>
          <a:spcPct val="100000"/>
        </a:lnSpc>
        <a:spcBef>
          <a:spcPct val="0"/>
        </a:spcBef>
        <a:buNone/>
        <a:defRPr sz="2800" b="0" i="0" kern="1200">
          <a:solidFill>
            <a:schemeClr val="tx1"/>
          </a:solidFill>
          <a:latin typeface="+mj-lt"/>
          <a:ea typeface="+mj-ea"/>
          <a:cs typeface="+mj-cs"/>
        </a:defRPr>
      </a:lvl1pPr>
    </p:titleStyle>
    <p:bodyStyle>
      <a:lvl1pPr marL="180961" indent="-180961" algn="l" defTabSz="914282" rtl="0" eaLnBrk="1" latinLnBrk="0" hangingPunct="1">
        <a:lnSpc>
          <a:spcPct val="100000"/>
        </a:lnSpc>
        <a:spcBef>
          <a:spcPts val="920"/>
        </a:spcBef>
        <a:buFont typeface="Arial" panose="020B0604020202020204" pitchFamily="34" charset="0"/>
        <a:buChar char="•"/>
        <a:defRPr sz="1600" kern="1200">
          <a:solidFill>
            <a:schemeClr val="tx1"/>
          </a:solidFill>
          <a:latin typeface="Times New Roman" panose="02020603050405020304" pitchFamily="18" charset="0"/>
          <a:ea typeface="+mn-ea"/>
          <a:cs typeface="Times New Roman" panose="02020603050405020304" pitchFamily="18" charset="0"/>
        </a:defRPr>
      </a:lvl1pPr>
      <a:lvl2pPr marL="361921" indent="-180961" algn="l" defTabSz="914282" rtl="0" eaLnBrk="1" latinLnBrk="0" hangingPunct="1">
        <a:lnSpc>
          <a:spcPct val="100000"/>
        </a:lnSpc>
        <a:spcBef>
          <a:spcPts val="92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2pPr>
      <a:lvl3pPr marL="534945" indent="-173024" algn="l" defTabSz="914282" rtl="0" eaLnBrk="1" latinLnBrk="0" hangingPunct="1">
        <a:lnSpc>
          <a:spcPct val="100000"/>
        </a:lnSpc>
        <a:spcBef>
          <a:spcPts val="920"/>
        </a:spcBef>
        <a:buFont typeface="Arial" panose="020B0604020202020204" pitchFamily="34" charset="0"/>
        <a:buChar char="&gt;"/>
        <a:defRPr sz="1400" kern="1200">
          <a:solidFill>
            <a:schemeClr val="tx1"/>
          </a:solidFill>
          <a:latin typeface="Times New Roman" panose="02020603050405020304" pitchFamily="18" charset="0"/>
          <a:ea typeface="+mn-ea"/>
          <a:cs typeface="Times New Roman" panose="02020603050405020304" pitchFamily="18" charset="0"/>
        </a:defRPr>
      </a:lvl3pPr>
      <a:lvl4pPr marL="715906" indent="-180961" algn="l" defTabSz="914282" rtl="0" eaLnBrk="1" latinLnBrk="0" hangingPunct="1">
        <a:lnSpc>
          <a:spcPct val="100000"/>
        </a:lnSpc>
        <a:spcBef>
          <a:spcPts val="920"/>
        </a:spcBef>
        <a:buFont typeface="Arial" panose="020B0604020202020204" pitchFamily="34" charset="0"/>
        <a:buChar char="–"/>
        <a:defRPr sz="1400" kern="1200">
          <a:solidFill>
            <a:schemeClr val="tx1"/>
          </a:solidFill>
          <a:latin typeface="Times New Roman" panose="02020603050405020304" pitchFamily="18" charset="0"/>
          <a:ea typeface="+mn-ea"/>
          <a:cs typeface="Times New Roman" panose="02020603050405020304" pitchFamily="18" charset="0"/>
        </a:defRPr>
      </a:lvl4pPr>
      <a:lvl5pPr marL="898453" indent="-182549" algn="l" defTabSz="914282" rtl="0" eaLnBrk="1" latinLnBrk="0" hangingPunct="1">
        <a:lnSpc>
          <a:spcPct val="100000"/>
        </a:lnSpc>
        <a:spcBef>
          <a:spcPts val="920"/>
        </a:spcBef>
        <a:buFont typeface="Arial" panose="020B0604020202020204" pitchFamily="34" charset="0"/>
        <a:buChar char="&gt;"/>
        <a:defRPr sz="1400" kern="1200">
          <a:solidFill>
            <a:schemeClr val="tx1"/>
          </a:solidFill>
          <a:latin typeface="Times New Roman" panose="02020603050405020304" pitchFamily="18" charset="0"/>
          <a:ea typeface="+mn-ea"/>
          <a:cs typeface="Times New Roman" panose="02020603050405020304" pitchFamily="18" charset="0"/>
        </a:defRPr>
      </a:lvl5pPr>
      <a:lvl6pPr marL="2514274" indent="-228571" algn="l" defTabSz="9142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414" indent="-228571" algn="l" defTabSz="9142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555" indent="-228571" algn="l" defTabSz="9142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695" indent="-228571" algn="l" defTabSz="91428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177786" indent="-177786" algn="l" defTabSz="711143" rtl="0" eaLnBrk="1" latinLnBrk="0" hangingPunct="1">
        <a:spcBef>
          <a:spcPts val="1200"/>
        </a:spcBef>
        <a:buChar char="•"/>
        <a:defRPr sz="1600" kern="1200">
          <a:solidFill>
            <a:schemeClr val="tx1"/>
          </a:solidFill>
          <a:latin typeface="+mn-lt"/>
          <a:ea typeface="+mn-ea"/>
          <a:cs typeface="+mn-cs"/>
        </a:defRPr>
      </a:lvl1pPr>
      <a:lvl2pPr marL="355572" indent="-177786" algn="l" defTabSz="711143" rtl="0" eaLnBrk="1" latinLnBrk="0" hangingPunct="1">
        <a:spcBef>
          <a:spcPts val="600"/>
        </a:spcBef>
        <a:buChar char="–"/>
        <a:defRPr sz="1400" kern="1200">
          <a:solidFill>
            <a:schemeClr val="tx1"/>
          </a:solidFill>
          <a:latin typeface="+mn-lt"/>
          <a:ea typeface="+mn-ea"/>
          <a:cs typeface="+mn-cs"/>
        </a:defRPr>
      </a:lvl2pPr>
      <a:lvl3pPr marL="533358" indent="-177786" algn="l" defTabSz="711143" rtl="0" eaLnBrk="1" latinLnBrk="0" hangingPunct="1">
        <a:spcBef>
          <a:spcPts val="600"/>
        </a:spcBef>
        <a:buChar char="&gt;"/>
        <a:defRPr sz="1400" kern="1200">
          <a:solidFill>
            <a:schemeClr val="tx1"/>
          </a:solidFill>
          <a:latin typeface="+mn-lt"/>
          <a:ea typeface="+mn-ea"/>
          <a:cs typeface="+mn-cs"/>
        </a:defRPr>
      </a:lvl3pPr>
      <a:lvl4pPr marL="711143" indent="-177786" algn="l" defTabSz="711143" rtl="0" eaLnBrk="1" latinLnBrk="0" hangingPunct="1">
        <a:spcBef>
          <a:spcPts val="600"/>
        </a:spcBef>
        <a:buChar char="–"/>
        <a:defRPr sz="1400" kern="1200">
          <a:solidFill>
            <a:schemeClr val="tx1"/>
          </a:solidFill>
          <a:latin typeface="+mn-lt"/>
          <a:ea typeface="+mn-ea"/>
          <a:cs typeface="+mn-cs"/>
        </a:defRPr>
      </a:lvl4pPr>
      <a:lvl5pPr marL="888929" indent="-177786" algn="l" defTabSz="711143" rtl="0" eaLnBrk="1" latinLnBrk="0" hangingPunct="1">
        <a:spcBef>
          <a:spcPts val="600"/>
        </a:spcBef>
        <a:buChar char="&gt;"/>
        <a:defRPr sz="1400" kern="1200">
          <a:solidFill>
            <a:schemeClr val="tx1"/>
          </a:solidFill>
          <a:latin typeface="+mn-lt"/>
          <a:ea typeface="+mn-ea"/>
          <a:cs typeface="+mn-cs"/>
        </a:defRPr>
      </a:lvl5pPr>
      <a:lvl6pPr marL="1066714" algn="l" defTabSz="711143" rtl="0" eaLnBrk="1" latinLnBrk="0" hangingPunct="1">
        <a:defRPr sz="1400" kern="1200">
          <a:solidFill>
            <a:schemeClr val="tx1"/>
          </a:solidFill>
          <a:latin typeface="+mn-lt"/>
          <a:ea typeface="+mn-ea"/>
          <a:cs typeface="+mn-cs"/>
        </a:defRPr>
      </a:lvl6pPr>
      <a:lvl7pPr marL="1244500" algn="l" defTabSz="711143" rtl="0" eaLnBrk="1" latinLnBrk="0" hangingPunct="1">
        <a:defRPr sz="1400" kern="1200">
          <a:solidFill>
            <a:schemeClr val="tx1"/>
          </a:solidFill>
          <a:latin typeface="+mn-lt"/>
          <a:ea typeface="+mn-ea"/>
          <a:cs typeface="+mn-cs"/>
        </a:defRPr>
      </a:lvl7pPr>
      <a:lvl8pPr marL="1422286" algn="l" defTabSz="711143" rtl="0" eaLnBrk="1" latinLnBrk="0" hangingPunct="1">
        <a:defRPr sz="1400" kern="1200">
          <a:solidFill>
            <a:schemeClr val="tx1"/>
          </a:solidFill>
          <a:latin typeface="+mn-lt"/>
          <a:ea typeface="+mn-ea"/>
          <a:cs typeface="+mn-cs"/>
        </a:defRPr>
      </a:lvl8pPr>
      <a:lvl9pPr marL="1600072" algn="l" defTabSz="711143" rtl="0" eaLnBrk="1" latinLnBrk="0" hangingPunct="1">
        <a:defRPr sz="1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00">
          <p15:clr>
            <a:srgbClr val="D1D1D1"/>
          </p15:clr>
        </p15:guide>
        <p15:guide id="2" pos="168">
          <p15:clr>
            <a:srgbClr val="D1D1D1"/>
          </p15:clr>
        </p15:guide>
        <p15:guide id="3" orient="horz" pos="1160">
          <p15:clr>
            <a:srgbClr val="D1D1D1"/>
          </p15:clr>
        </p15:guide>
        <p15:guide id="4" orient="horz" pos="4060">
          <p15:clr>
            <a:srgbClr val="D1D1D1"/>
          </p15:clr>
        </p15:guide>
        <p15:guide id="5" pos="7512">
          <p15:clr>
            <a:srgbClr val="D1D1D1"/>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images.google.com/imgres?imgurl=http://www.codinghorror.com/blog/images/following-instructions-for-dummies.png&amp;imgrefurl=http://www.codinghorror.com/blog/archives/000578.html&amp;h=400&amp;w=319&amp;sz=15&amp;hl=en&amp;start=1&amp;um=1&amp;tbnid=JwMzrg4ov_mkfM:&amp;tbnh=124&amp;tbnw=99&amp;prev=/images?q%3Dinstructions%26svnum%3D10%26um%3D1%26hl%3Den"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images.google.com/imgres?imgurl=http://blueroof.files.wordpress.com/2007/04/ignore.png&amp;imgrefurl=http://blueroof.wordpress.com/2007/04/&amp;h=267&amp;w=400&amp;sz=43&amp;hl=en&amp;start=36&amp;um=1&amp;tbnid=pUbTonvBrz-jGM:&amp;tbnh=83&amp;tbnw=124&amp;prev=/images?q%3Dignore%26start%3D20%26ndsp%3D20%26svnum%3D10%26um%3D1%26hl%3Den%26sa%3DN"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r-euHPfAAi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ideo" Target="https://www.youtube.com/embed/BGf2NE0VGgc" TargetMode="External"/><Relationship Id="rId4" Type="http://schemas.openxmlformats.org/officeDocument/2006/relationships/hyperlink" Target="https://www.youtube.com/watch?v=BGf2NE0VGgc"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mailto:cullen.gibbs@memorialhermann.org"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hyperlink" Target="mailto:Cullen.Gibbs@MemorialHermann.org" TargetMode="Externa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62641" y="1877971"/>
            <a:ext cx="10363200" cy="1270363"/>
          </a:xfrm>
        </p:spPr>
        <p:txBody>
          <a:bodyPr>
            <a:noAutofit/>
          </a:bodyPr>
          <a:lstStyle/>
          <a:p>
            <a:r>
              <a:rPr lang="en-US" sz="4800" dirty="0"/>
              <a:t>Strategies for Managing Challenging Behaviors in Children and Adolescents with Traumatic Brain Injury: General Principles</a:t>
            </a:r>
          </a:p>
        </p:txBody>
      </p:sp>
      <p:sp>
        <p:nvSpPr>
          <p:cNvPr id="3" name="Text Placeholder 2"/>
          <p:cNvSpPr>
            <a:spLocks noGrp="1"/>
          </p:cNvSpPr>
          <p:nvPr>
            <p:ph type="body" sz="quarter" idx="10"/>
          </p:nvPr>
        </p:nvSpPr>
        <p:spPr>
          <a:xfrm>
            <a:off x="897147" y="3622107"/>
            <a:ext cx="7050088" cy="1355725"/>
          </a:xfrm>
        </p:spPr>
        <p:txBody>
          <a:bodyPr/>
          <a:lstStyle/>
          <a:p>
            <a:pPr marL="0" indent="0">
              <a:buNone/>
            </a:pPr>
            <a:r>
              <a:rPr lang="en-US" dirty="0"/>
              <a:t>M. Cullen Gibbs, Ph.D.</a:t>
            </a:r>
          </a:p>
          <a:p>
            <a:pPr marL="0" indent="0">
              <a:buNone/>
            </a:pPr>
            <a:r>
              <a:rPr lang="en-US" dirty="0"/>
              <a:t>Clinical Neuropsychologist</a:t>
            </a:r>
          </a:p>
          <a:p>
            <a:pPr marL="0" indent="0">
              <a:buNone/>
            </a:pPr>
            <a:endParaRPr lang="en-US" dirty="0"/>
          </a:p>
        </p:txBody>
      </p:sp>
    </p:spTree>
    <p:extLst>
      <p:ext uri="{BB962C8B-B14F-4D97-AF65-F5344CB8AC3E}">
        <p14:creationId xmlns:p14="http://schemas.microsoft.com/office/powerpoint/2010/main" val="423783335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1487" y="101601"/>
            <a:ext cx="10222301" cy="942975"/>
          </a:xfrm>
        </p:spPr>
        <p:txBody>
          <a:bodyPr/>
          <a:lstStyle/>
          <a:p>
            <a:pPr eaLnBrk="1" hangingPunct="1">
              <a:defRPr/>
            </a:pPr>
            <a:r>
              <a:rPr lang="en-US" sz="4000" dirty="0"/>
              <a:t>Common Elements of Behavioral Treatments:</a:t>
            </a:r>
          </a:p>
        </p:txBody>
      </p:sp>
      <p:sp>
        <p:nvSpPr>
          <p:cNvPr id="28675" name="Rectangle 3"/>
          <p:cNvSpPr>
            <a:spLocks noGrp="1" noChangeArrowheads="1"/>
          </p:cNvSpPr>
          <p:nvPr>
            <p:ph type="body" idx="1"/>
          </p:nvPr>
        </p:nvSpPr>
        <p:spPr>
          <a:xfrm>
            <a:off x="681488" y="1277939"/>
            <a:ext cx="9788075" cy="4154487"/>
          </a:xfrm>
        </p:spPr>
        <p:txBody>
          <a:bodyPr>
            <a:normAutofit fontScale="92500" lnSpcReduction="20000"/>
          </a:bodyPr>
          <a:lstStyle/>
          <a:p>
            <a:pPr>
              <a:spcBef>
                <a:spcPts val="3000"/>
              </a:spcBef>
              <a:defRPr/>
            </a:pPr>
            <a:r>
              <a:rPr lang="en-US" sz="3200" b="1" dirty="0">
                <a:latin typeface="Arial" panose="020B0604020202020204" pitchFamily="34" charset="0"/>
                <a:ea typeface="Geneva"/>
                <a:cs typeface="Arial" panose="020B0604020202020204" pitchFamily="34" charset="0"/>
              </a:rPr>
              <a:t>Environmental Control </a:t>
            </a:r>
          </a:p>
          <a:p>
            <a:pPr marL="976313" lvl="1" indent="-514350">
              <a:spcBef>
                <a:spcPts val="0"/>
              </a:spcBef>
              <a:defRPr/>
            </a:pPr>
            <a:r>
              <a:rPr lang="en-US" sz="2600" dirty="0">
                <a:latin typeface="Arial" panose="020B0604020202020204" pitchFamily="34" charset="0"/>
                <a:ea typeface="Geneva"/>
                <a:cs typeface="Arial" panose="020B0604020202020204" pitchFamily="34" charset="0"/>
              </a:rPr>
              <a:t>Requires consistent adult support/guidance</a:t>
            </a:r>
          </a:p>
          <a:p>
            <a:pPr marL="976313" lvl="1" indent="-514350">
              <a:defRPr/>
            </a:pPr>
            <a:r>
              <a:rPr lang="en-US" sz="2600" dirty="0">
                <a:latin typeface="Arial" panose="020B0604020202020204" pitchFamily="34" charset="0"/>
                <a:ea typeface="Geneva"/>
                <a:cs typeface="Arial" panose="020B0604020202020204" pitchFamily="34" charset="0"/>
              </a:rPr>
              <a:t>Improves behavioral expectations &amp; limit setting</a:t>
            </a:r>
          </a:p>
          <a:p>
            <a:pPr marL="976313" lvl="1" indent="-514350">
              <a:defRPr/>
            </a:pPr>
            <a:r>
              <a:rPr lang="en-US" sz="2600" dirty="0">
                <a:latin typeface="Arial" panose="020B0604020202020204" pitchFamily="34" charset="0"/>
                <a:ea typeface="Geneva"/>
                <a:cs typeface="Arial" panose="020B0604020202020204" pitchFamily="34" charset="0"/>
              </a:rPr>
              <a:t>Increases structure &amp; routines</a:t>
            </a:r>
          </a:p>
          <a:p>
            <a:pPr>
              <a:spcBef>
                <a:spcPts val="3600"/>
              </a:spcBef>
              <a:defRPr/>
            </a:pPr>
            <a:r>
              <a:rPr lang="en-US" sz="2600" b="1" dirty="0">
                <a:latin typeface="Arial" panose="020B0604020202020204" pitchFamily="34" charset="0"/>
                <a:ea typeface="Geneva"/>
                <a:cs typeface="Arial" panose="020B0604020202020204" pitchFamily="34" charset="0"/>
              </a:rPr>
              <a:t>Contingency Management </a:t>
            </a:r>
            <a:r>
              <a:rPr lang="en-US" sz="3200" b="1" dirty="0">
                <a:latin typeface="Arial" panose="020B0604020202020204" pitchFamily="34" charset="0"/>
                <a:ea typeface="Geneva"/>
                <a:cs typeface="Arial" panose="020B0604020202020204" pitchFamily="34" charset="0"/>
              </a:rPr>
              <a:t>Strategies</a:t>
            </a:r>
          </a:p>
          <a:p>
            <a:pPr marL="976313" lvl="1" indent="-514350">
              <a:spcBef>
                <a:spcPts val="0"/>
              </a:spcBef>
              <a:defRPr/>
            </a:pPr>
            <a:r>
              <a:rPr lang="en-US" sz="2600" dirty="0">
                <a:latin typeface="Arial" panose="020B0604020202020204" pitchFamily="34" charset="0"/>
                <a:ea typeface="Geneva"/>
                <a:cs typeface="Arial" panose="020B0604020202020204" pitchFamily="34" charset="0"/>
              </a:rPr>
              <a:t>Uses reward systems to improve motivation</a:t>
            </a:r>
          </a:p>
          <a:p>
            <a:pPr marL="976313" lvl="1" indent="-514350">
              <a:defRPr/>
            </a:pPr>
            <a:r>
              <a:rPr lang="en-US" sz="2600" dirty="0">
                <a:latin typeface="Arial" panose="020B0604020202020204" pitchFamily="34" charset="0"/>
                <a:ea typeface="Geneva"/>
                <a:cs typeface="Arial" panose="020B0604020202020204" pitchFamily="34" charset="0"/>
              </a:rPr>
              <a:t>Rigorous </a:t>
            </a:r>
            <a:r>
              <a:rPr lang="en-US" sz="2600" i="1" dirty="0">
                <a:latin typeface="Arial" panose="020B0604020202020204" pitchFamily="34" charset="0"/>
                <a:ea typeface="Geneva"/>
                <a:cs typeface="Arial" panose="020B0604020202020204" pitchFamily="34" charset="0"/>
              </a:rPr>
              <a:t>behavioral</a:t>
            </a:r>
            <a:r>
              <a:rPr lang="en-US" sz="2600" dirty="0">
                <a:latin typeface="Arial" panose="020B0604020202020204" pitchFamily="34" charset="0"/>
                <a:ea typeface="Geneva"/>
                <a:cs typeface="Arial" panose="020B0604020202020204" pitchFamily="34" charset="0"/>
              </a:rPr>
              <a:t> methods to address ABCs</a:t>
            </a:r>
          </a:p>
          <a:p>
            <a:pPr marL="1200150" lvl="2">
              <a:defRPr/>
            </a:pPr>
            <a:r>
              <a:rPr lang="en-US" sz="2600" b="1" u="sng" dirty="0">
                <a:latin typeface="Arial" panose="020B0604020202020204" pitchFamily="34" charset="0"/>
                <a:ea typeface="Geneva"/>
                <a:cs typeface="Arial" panose="020B0604020202020204" pitchFamily="34" charset="0"/>
              </a:rPr>
              <a:t>A</a:t>
            </a:r>
            <a:r>
              <a:rPr lang="en-US" sz="2600" dirty="0">
                <a:latin typeface="Arial" panose="020B0604020202020204" pitchFamily="34" charset="0"/>
                <a:ea typeface="Geneva"/>
                <a:cs typeface="Arial" panose="020B0604020202020204" pitchFamily="34" charset="0"/>
              </a:rPr>
              <a:t>ntecedents, </a:t>
            </a:r>
            <a:r>
              <a:rPr lang="en-US" sz="2600" b="1" u="sng" dirty="0">
                <a:latin typeface="Arial" panose="020B0604020202020204" pitchFamily="34" charset="0"/>
                <a:ea typeface="Geneva"/>
                <a:cs typeface="Arial" panose="020B0604020202020204" pitchFamily="34" charset="0"/>
              </a:rPr>
              <a:t>B</a:t>
            </a:r>
            <a:r>
              <a:rPr lang="en-US" sz="2600" dirty="0">
                <a:latin typeface="Arial" panose="020B0604020202020204" pitchFamily="34" charset="0"/>
                <a:ea typeface="Geneva"/>
                <a:cs typeface="Arial" panose="020B0604020202020204" pitchFamily="34" charset="0"/>
              </a:rPr>
              <a:t>ehaviors, &amp; </a:t>
            </a:r>
            <a:r>
              <a:rPr lang="en-US" sz="2600" b="1" u="sng" dirty="0">
                <a:latin typeface="Arial" panose="020B0604020202020204" pitchFamily="34" charset="0"/>
                <a:ea typeface="Geneva"/>
                <a:cs typeface="Arial" panose="020B0604020202020204" pitchFamily="34" charset="0"/>
              </a:rPr>
              <a:t>C</a:t>
            </a:r>
            <a:r>
              <a:rPr lang="en-US" sz="2600" dirty="0">
                <a:latin typeface="Arial" panose="020B0604020202020204" pitchFamily="34" charset="0"/>
                <a:ea typeface="Geneva"/>
                <a:cs typeface="Arial" panose="020B0604020202020204" pitchFamily="34" charset="0"/>
              </a:rPr>
              <a:t>onsequences</a:t>
            </a:r>
          </a:p>
          <a:p>
            <a:pPr marL="1200150" lvl="2">
              <a:defRPr/>
            </a:pPr>
            <a:r>
              <a:rPr lang="en-US" sz="2200" dirty="0">
                <a:latin typeface="Arial" panose="020B0604020202020204" pitchFamily="34" charset="0"/>
                <a:ea typeface="Geneva"/>
                <a:cs typeface="Arial" panose="020B0604020202020204" pitchFamily="34" charset="0"/>
              </a:rPr>
              <a:t>A</a:t>
            </a:r>
            <a:r>
              <a:rPr lang="en-US" sz="2600" dirty="0">
                <a:latin typeface="Arial" panose="020B0604020202020204" pitchFamily="34" charset="0"/>
                <a:ea typeface="Geneva"/>
                <a:cs typeface="Arial" panose="020B0604020202020204" pitchFamily="34" charset="0"/>
              </a:rPr>
              <a:t>            </a:t>
            </a:r>
            <a:r>
              <a:rPr lang="en-US" sz="3200" dirty="0">
                <a:latin typeface="Arial" panose="020B0604020202020204" pitchFamily="34" charset="0"/>
                <a:ea typeface="Geneva"/>
                <a:cs typeface="Arial" panose="020B0604020202020204" pitchFamily="34" charset="0"/>
              </a:rPr>
              <a:t>B		</a:t>
            </a:r>
            <a:r>
              <a:rPr lang="en-US" sz="4800" dirty="0">
                <a:latin typeface="Arial" panose="020B0604020202020204" pitchFamily="34" charset="0"/>
                <a:ea typeface="Geneva"/>
                <a:cs typeface="Arial" panose="020B0604020202020204" pitchFamily="34" charset="0"/>
              </a:rPr>
              <a:t>C</a:t>
            </a:r>
            <a:endParaRPr lang="en-US" sz="2600" dirty="0">
              <a:latin typeface="Arial" panose="020B0604020202020204" pitchFamily="34" charset="0"/>
              <a:ea typeface="Geneva"/>
              <a:cs typeface="Arial" panose="020B0604020202020204" pitchFamily="34" charset="0"/>
            </a:endParaRPr>
          </a:p>
        </p:txBody>
      </p:sp>
      <p:cxnSp>
        <p:nvCxnSpPr>
          <p:cNvPr id="5" name="Straight Arrow Connector 4"/>
          <p:cNvCxnSpPr/>
          <p:nvPr/>
        </p:nvCxnSpPr>
        <p:spPr bwMode="gray">
          <a:xfrm flipV="1">
            <a:off x="2133600" y="5080000"/>
            <a:ext cx="1034473" cy="11083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bwMode="gray">
          <a:xfrm flipV="1">
            <a:off x="3389745" y="4950691"/>
            <a:ext cx="1080655" cy="129309"/>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407358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6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675">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8675">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type="title"/>
          </p:nvPr>
        </p:nvSpPr>
        <p:spPr bwMode="ltGray">
          <a:xfrm>
            <a:off x="645396" y="120651"/>
            <a:ext cx="7965205" cy="1012825"/>
          </a:xfrm>
        </p:spPr>
        <p:txBody>
          <a:bodyPr/>
          <a:lstStyle/>
          <a:p>
            <a:pPr eaLnBrk="1" hangingPunct="1">
              <a:defRPr/>
            </a:pPr>
            <a:r>
              <a:rPr lang="en-US" sz="4000" dirty="0"/>
              <a:t>Behavioral Principles at a Glance</a:t>
            </a:r>
            <a:endParaRPr lang="en-US" sz="4000" b="0" dirty="0">
              <a:solidFill>
                <a:schemeClr val="accent2"/>
              </a:solidFill>
            </a:endParaRPr>
          </a:p>
        </p:txBody>
      </p:sp>
      <p:sp>
        <p:nvSpPr>
          <p:cNvPr id="35843" name="Rectangle 17"/>
          <p:cNvSpPr>
            <a:spLocks noChangeArrowheads="1"/>
          </p:cNvSpPr>
          <p:nvPr/>
        </p:nvSpPr>
        <p:spPr bwMode="gray">
          <a:xfrm>
            <a:off x="957532" y="1387476"/>
            <a:ext cx="8491268"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344488" indent="-344488">
              <a:defRPr b="1">
                <a:solidFill>
                  <a:schemeClr val="tx1"/>
                </a:solidFill>
                <a:latin typeface="Tahoma" pitchFamily="34" charset="0"/>
              </a:defRPr>
            </a:lvl1pPr>
            <a:lvl2pPr>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spcBef>
                <a:spcPts val="3000"/>
              </a:spcBef>
              <a:buFont typeface="Arial" pitchFamily="34" charset="0"/>
              <a:buChar char="•"/>
            </a:pPr>
            <a:r>
              <a:rPr lang="en-US" altLang="en-US" sz="3200" dirty="0">
                <a:latin typeface="Arial" pitchFamily="34" charset="0"/>
                <a:cs typeface="Arial" pitchFamily="34" charset="0"/>
              </a:rPr>
              <a:t>Reinforcement Types</a:t>
            </a:r>
          </a:p>
          <a:p>
            <a:pPr>
              <a:spcBef>
                <a:spcPts val="3000"/>
              </a:spcBef>
              <a:buFont typeface="Arial" pitchFamily="34" charset="0"/>
              <a:buChar char="•"/>
            </a:pPr>
            <a:r>
              <a:rPr lang="en-US" altLang="en-US" sz="3200" dirty="0">
                <a:latin typeface="Arial" pitchFamily="34" charset="0"/>
                <a:cs typeface="Arial" pitchFamily="34" charset="0"/>
              </a:rPr>
              <a:t>Punishment Types</a:t>
            </a:r>
          </a:p>
          <a:p>
            <a:pPr>
              <a:spcBef>
                <a:spcPts val="3000"/>
              </a:spcBef>
              <a:buFont typeface="Arial" pitchFamily="34" charset="0"/>
              <a:buChar char="•"/>
            </a:pPr>
            <a:r>
              <a:rPr lang="en-US" altLang="en-US" sz="3200" dirty="0">
                <a:latin typeface="Arial" pitchFamily="34" charset="0"/>
                <a:cs typeface="Arial" pitchFamily="34" charset="0"/>
              </a:rPr>
              <a:t>Reinforcement Schedules</a:t>
            </a:r>
          </a:p>
          <a:p>
            <a:pPr>
              <a:spcBef>
                <a:spcPts val="3000"/>
              </a:spcBef>
              <a:buFont typeface="Arial" pitchFamily="34" charset="0"/>
              <a:buChar char="•"/>
            </a:pPr>
            <a:r>
              <a:rPr lang="en-US" altLang="en-US" sz="3200" dirty="0">
                <a:latin typeface="Arial" pitchFamily="34" charset="0"/>
                <a:cs typeface="Arial" pitchFamily="34" charset="0"/>
              </a:rPr>
              <a:t>Extinction</a:t>
            </a:r>
          </a:p>
          <a:p>
            <a:pPr>
              <a:spcBef>
                <a:spcPts val="3000"/>
              </a:spcBef>
              <a:buFont typeface="Arial" pitchFamily="34" charset="0"/>
              <a:buChar char="•"/>
            </a:pPr>
            <a:r>
              <a:rPr lang="en-US" altLang="en-US" sz="3200" dirty="0">
                <a:latin typeface="Arial" pitchFamily="34" charset="0"/>
                <a:cs typeface="Arial" pitchFamily="34" charset="0"/>
              </a:rPr>
              <a:t>Over-learning</a:t>
            </a:r>
          </a:p>
          <a:p>
            <a:pPr lvl="1">
              <a:spcBef>
                <a:spcPts val="1800"/>
              </a:spcBef>
            </a:pPr>
            <a:endParaRPr lang="en-US" altLang="en-US" sz="2800" dirty="0">
              <a:latin typeface="Arial" pitchFamily="34" charset="0"/>
              <a:cs typeface="Arial" pitchFamily="34" charset="0"/>
            </a:endParaRPr>
          </a:p>
        </p:txBody>
      </p:sp>
      <p:cxnSp>
        <p:nvCxnSpPr>
          <p:cNvPr id="18436" name="Straight Connector 17"/>
          <p:cNvCxnSpPr>
            <a:cxnSpLocks noChangeShapeType="1"/>
          </p:cNvCxnSpPr>
          <p:nvPr/>
        </p:nvCxnSpPr>
        <p:spPr bwMode="auto">
          <a:xfrm flipH="1">
            <a:off x="645396" y="1283958"/>
            <a:ext cx="1587" cy="3932238"/>
          </a:xfrm>
          <a:prstGeom prst="line">
            <a:avLst/>
          </a:prstGeom>
          <a:noFill/>
          <a:ln w="38100" cap="rnd">
            <a:solidFill>
              <a:schemeClr val="accent1">
                <a:lumMod val="25000"/>
                <a:lumOff val="75000"/>
              </a:schemeClr>
            </a:solidFill>
            <a:round/>
            <a:headEnd/>
            <a:tailEnd/>
          </a:ln>
        </p:spPr>
      </p:cxnSp>
    </p:spTree>
    <p:extLst>
      <p:ext uri="{BB962C8B-B14F-4D97-AF65-F5344CB8AC3E}">
        <p14:creationId xmlns:p14="http://schemas.microsoft.com/office/powerpoint/2010/main" val="992714753"/>
      </p:ext>
    </p:extLst>
  </p:cSld>
  <p:clrMapOvr>
    <a:masterClrMapping/>
  </p:clrMapOvr>
  <p:transition>
    <p:zoom dir="in"/>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63275" y="129887"/>
            <a:ext cx="8239125" cy="1012825"/>
          </a:xfrm>
        </p:spPr>
        <p:txBody>
          <a:bodyPr/>
          <a:lstStyle/>
          <a:p>
            <a:pPr>
              <a:defRPr/>
            </a:pPr>
            <a:r>
              <a:rPr lang="en-US" sz="3600" dirty="0"/>
              <a:t>Reinforcement</a:t>
            </a:r>
          </a:p>
        </p:txBody>
      </p:sp>
      <p:sp>
        <p:nvSpPr>
          <p:cNvPr id="19459" name="Content Placeholder 2"/>
          <p:cNvSpPr>
            <a:spLocks noGrp="1"/>
          </p:cNvSpPr>
          <p:nvPr>
            <p:ph idx="1"/>
          </p:nvPr>
        </p:nvSpPr>
        <p:spPr>
          <a:xfrm>
            <a:off x="363394" y="1293669"/>
            <a:ext cx="8836025" cy="4400550"/>
          </a:xfrm>
        </p:spPr>
        <p:txBody>
          <a:bodyPr/>
          <a:lstStyle/>
          <a:p>
            <a:pPr marL="342900" lvl="1" indent="-342900">
              <a:spcBef>
                <a:spcPts val="1800"/>
              </a:spcBef>
              <a:spcAft>
                <a:spcPct val="0"/>
              </a:spcAft>
              <a:buFont typeface="Arial" pitchFamily="34" charset="0"/>
              <a:buChar char="•"/>
              <a:defRPr/>
            </a:pPr>
            <a:r>
              <a:rPr lang="en-US" sz="2800" b="1" i="1" u="sng" dirty="0">
                <a:solidFill>
                  <a:srgbClr val="FF0000"/>
                </a:solidFill>
                <a:latin typeface="Arial" panose="020B0604020202020204" pitchFamily="34" charset="0"/>
                <a:ea typeface="Geneva"/>
                <a:cs typeface="Arial" panose="020B0604020202020204" pitchFamily="34" charset="0"/>
              </a:rPr>
              <a:t>Increases</a:t>
            </a:r>
            <a:r>
              <a:rPr lang="en-US" sz="2800" dirty="0">
                <a:latin typeface="Arial" panose="020B0604020202020204" pitchFamily="34" charset="0"/>
                <a:ea typeface="Geneva"/>
                <a:cs typeface="Arial" panose="020B0604020202020204" pitchFamily="34" charset="0"/>
              </a:rPr>
              <a:t> the likelihood of a future behavior</a:t>
            </a:r>
          </a:p>
          <a:p>
            <a:pPr marL="342900" lvl="1" indent="-342900">
              <a:spcBef>
                <a:spcPts val="2400"/>
              </a:spcBef>
              <a:spcAft>
                <a:spcPct val="0"/>
              </a:spcAft>
              <a:buNone/>
              <a:defRPr/>
            </a:pPr>
            <a:r>
              <a:rPr lang="en-US" sz="2800" b="1" i="1" dirty="0">
                <a:latin typeface="Arial" panose="020B0604020202020204" pitchFamily="34" charset="0"/>
                <a:ea typeface="Geneva"/>
                <a:cs typeface="Arial" panose="020B0604020202020204" pitchFamily="34" charset="0"/>
              </a:rPr>
              <a:t>	Types:</a:t>
            </a:r>
          </a:p>
          <a:p>
            <a:pPr marL="742950" lvl="2" indent="-342900">
              <a:spcBef>
                <a:spcPts val="1800"/>
              </a:spcBef>
              <a:spcAft>
                <a:spcPct val="0"/>
              </a:spcAft>
              <a:buNone/>
              <a:defRPr/>
            </a:pPr>
            <a:r>
              <a:rPr lang="en-US" sz="2800" dirty="0">
                <a:latin typeface="Arial" panose="020B0604020202020204" pitchFamily="34" charset="0"/>
                <a:ea typeface="Geneva"/>
                <a:cs typeface="Arial" panose="020B0604020202020204" pitchFamily="34" charset="0"/>
              </a:rPr>
              <a:t> - Positive Reinforcement: increases a desired future behavior by adding a stimulus </a:t>
            </a:r>
            <a:r>
              <a:rPr lang="en-US" dirty="0">
                <a:solidFill>
                  <a:schemeClr val="bg1">
                    <a:lumMod val="20000"/>
                    <a:lumOff val="80000"/>
                  </a:schemeClr>
                </a:solidFill>
                <a:latin typeface="Arial" panose="020B0604020202020204" pitchFamily="34" charset="0"/>
                <a:ea typeface="Geneva"/>
                <a:cs typeface="Arial" panose="020B0604020202020204" pitchFamily="34" charset="0"/>
              </a:rPr>
              <a:t>(</a:t>
            </a:r>
            <a:r>
              <a:rPr lang="en-US" i="1" dirty="0">
                <a:solidFill>
                  <a:schemeClr val="bg1">
                    <a:lumMod val="20000"/>
                    <a:lumOff val="80000"/>
                  </a:schemeClr>
                </a:solidFill>
                <a:latin typeface="Arial" panose="020B0604020202020204" pitchFamily="34" charset="0"/>
                <a:ea typeface="Geneva"/>
                <a:cs typeface="Arial" panose="020B0604020202020204" pitchFamily="34" charset="0"/>
              </a:rPr>
              <a:t>e.g. tangible rewards, token rewards, symbolic rewards) </a:t>
            </a:r>
          </a:p>
          <a:p>
            <a:pPr marL="742950" lvl="2" indent="-342900">
              <a:spcBef>
                <a:spcPts val="3000"/>
              </a:spcBef>
              <a:spcAft>
                <a:spcPct val="0"/>
              </a:spcAft>
              <a:buNone/>
              <a:defRPr/>
            </a:pPr>
            <a:r>
              <a:rPr lang="en-US" sz="2800" dirty="0">
                <a:latin typeface="Arial" panose="020B0604020202020204" pitchFamily="34" charset="0"/>
                <a:ea typeface="Geneva"/>
                <a:cs typeface="Arial" panose="020B0604020202020204" pitchFamily="34" charset="0"/>
              </a:rPr>
              <a:t> - Negative Reinforcement: increases a desired  future behavior by removing a stimulus </a:t>
            </a:r>
            <a:r>
              <a:rPr lang="en-US" i="1" dirty="0">
                <a:solidFill>
                  <a:schemeClr val="bg1">
                    <a:lumMod val="20000"/>
                    <a:lumOff val="80000"/>
                  </a:schemeClr>
                </a:solidFill>
                <a:latin typeface="Arial" panose="020B0604020202020204" pitchFamily="34" charset="0"/>
                <a:ea typeface="Geneva"/>
                <a:cs typeface="Arial" panose="020B0604020202020204" pitchFamily="34" charset="0"/>
              </a:rPr>
              <a:t>(e.g</a:t>
            </a:r>
            <a:r>
              <a:rPr lang="en-US" i="1" dirty="0">
                <a:solidFill>
                  <a:schemeClr val="bg1">
                    <a:lumMod val="20000"/>
                    <a:lumOff val="80000"/>
                  </a:schemeClr>
                </a:solidFill>
                <a:ea typeface="Geneva"/>
                <a:cs typeface="Geneva"/>
              </a:rPr>
              <a:t>. taking away attention/ignoring, removing distractions, etc.)</a:t>
            </a:r>
            <a:endParaRPr lang="en-US" i="1" dirty="0">
              <a:solidFill>
                <a:schemeClr val="bg1">
                  <a:lumMod val="20000"/>
                  <a:lumOff val="80000"/>
                </a:schemeClr>
              </a:solidFill>
              <a:ea typeface="ＭＳ Ｐゴシック" pitchFamily="34" charset="-128"/>
              <a:cs typeface="Geneva"/>
            </a:endParaRPr>
          </a:p>
        </p:txBody>
      </p:sp>
    </p:spTree>
    <p:extLst>
      <p:ext uri="{BB962C8B-B14F-4D97-AF65-F5344CB8AC3E}">
        <p14:creationId xmlns:p14="http://schemas.microsoft.com/office/powerpoint/2010/main" val="2397277948"/>
      </p:ext>
    </p:extLst>
  </p:cSld>
  <p:clrMapOvr>
    <a:masterClrMapping/>
  </p:clrMapOvr>
  <p:transition>
    <p:zoom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78548" y="139123"/>
            <a:ext cx="8239125" cy="1012825"/>
          </a:xfrm>
        </p:spPr>
        <p:txBody>
          <a:bodyPr/>
          <a:lstStyle/>
          <a:p>
            <a:pPr>
              <a:defRPr/>
            </a:pPr>
            <a:r>
              <a:rPr lang="en-US" sz="3600" dirty="0"/>
              <a:t>Punishment</a:t>
            </a:r>
          </a:p>
        </p:txBody>
      </p:sp>
      <p:sp>
        <p:nvSpPr>
          <p:cNvPr id="19459" name="Content Placeholder 2"/>
          <p:cNvSpPr>
            <a:spLocks noGrp="1"/>
          </p:cNvSpPr>
          <p:nvPr>
            <p:ph idx="1"/>
          </p:nvPr>
        </p:nvSpPr>
        <p:spPr>
          <a:xfrm>
            <a:off x="224848" y="1312141"/>
            <a:ext cx="8836025" cy="4400550"/>
          </a:xfrm>
        </p:spPr>
        <p:txBody>
          <a:bodyPr/>
          <a:lstStyle/>
          <a:p>
            <a:pPr marL="342900" lvl="1" indent="-342900">
              <a:spcBef>
                <a:spcPts val="1800"/>
              </a:spcBef>
              <a:spcAft>
                <a:spcPct val="0"/>
              </a:spcAft>
              <a:buFont typeface="Arial" pitchFamily="34" charset="0"/>
              <a:buChar char="•"/>
              <a:defRPr/>
            </a:pPr>
            <a:r>
              <a:rPr lang="en-US" sz="2800" b="1" i="1" u="sng" dirty="0">
                <a:solidFill>
                  <a:srgbClr val="FF0000"/>
                </a:solidFill>
                <a:latin typeface="Arial" panose="020B0604020202020204" pitchFamily="34" charset="0"/>
                <a:ea typeface="Geneva"/>
                <a:cs typeface="Arial" panose="020B0604020202020204" pitchFamily="34" charset="0"/>
              </a:rPr>
              <a:t>Decreases</a:t>
            </a:r>
            <a:r>
              <a:rPr lang="en-US" sz="2800" dirty="0">
                <a:solidFill>
                  <a:srgbClr val="FFFFCC"/>
                </a:solidFill>
                <a:latin typeface="Arial" panose="020B0604020202020204" pitchFamily="34" charset="0"/>
                <a:ea typeface="Geneva"/>
                <a:cs typeface="Arial" panose="020B0604020202020204" pitchFamily="34" charset="0"/>
              </a:rPr>
              <a:t> </a:t>
            </a:r>
            <a:r>
              <a:rPr lang="en-US" sz="2800" dirty="0">
                <a:latin typeface="Arial" panose="020B0604020202020204" pitchFamily="34" charset="0"/>
                <a:ea typeface="Geneva"/>
                <a:cs typeface="Arial" panose="020B0604020202020204" pitchFamily="34" charset="0"/>
              </a:rPr>
              <a:t>the likelihood of a future behavior</a:t>
            </a:r>
          </a:p>
          <a:p>
            <a:pPr marL="342900" lvl="1" indent="-342900">
              <a:spcBef>
                <a:spcPts val="2400"/>
              </a:spcBef>
              <a:spcAft>
                <a:spcPct val="0"/>
              </a:spcAft>
              <a:buNone/>
              <a:defRPr/>
            </a:pPr>
            <a:r>
              <a:rPr lang="en-US" sz="2800" b="1" i="1" dirty="0">
                <a:latin typeface="Arial" panose="020B0604020202020204" pitchFamily="34" charset="0"/>
                <a:ea typeface="Geneva"/>
                <a:cs typeface="Arial" panose="020B0604020202020204" pitchFamily="34" charset="0"/>
              </a:rPr>
              <a:t>	Types:</a:t>
            </a:r>
          </a:p>
          <a:p>
            <a:pPr marL="742950" lvl="2" indent="-342900">
              <a:spcBef>
                <a:spcPts val="1800"/>
              </a:spcBef>
              <a:spcAft>
                <a:spcPct val="0"/>
              </a:spcAft>
              <a:buNone/>
              <a:defRPr/>
            </a:pPr>
            <a:r>
              <a:rPr lang="en-US" sz="2800" dirty="0">
                <a:latin typeface="Arial" panose="020B0604020202020204" pitchFamily="34" charset="0"/>
                <a:ea typeface="Geneva"/>
                <a:cs typeface="Arial" panose="020B0604020202020204" pitchFamily="34" charset="0"/>
              </a:rPr>
              <a:t> - Positive Punishment: decreases a future behavior by adding an aversive stimulus </a:t>
            </a:r>
            <a:r>
              <a:rPr lang="en-US" dirty="0">
                <a:latin typeface="Arial" panose="020B0604020202020204" pitchFamily="34" charset="0"/>
                <a:ea typeface="Geneva"/>
                <a:cs typeface="Arial" panose="020B0604020202020204" pitchFamily="34" charset="0"/>
              </a:rPr>
              <a:t> </a:t>
            </a:r>
            <a:r>
              <a:rPr lang="en-US" dirty="0">
                <a:solidFill>
                  <a:schemeClr val="bg1">
                    <a:lumMod val="20000"/>
                    <a:lumOff val="80000"/>
                  </a:schemeClr>
                </a:solidFill>
                <a:latin typeface="Arial" panose="020B0604020202020204" pitchFamily="34" charset="0"/>
                <a:ea typeface="Geneva"/>
                <a:cs typeface="Arial" panose="020B0604020202020204" pitchFamily="34" charset="0"/>
              </a:rPr>
              <a:t>(</a:t>
            </a:r>
            <a:r>
              <a:rPr lang="en-US" i="1" dirty="0">
                <a:solidFill>
                  <a:schemeClr val="bg1">
                    <a:lumMod val="20000"/>
                    <a:lumOff val="80000"/>
                  </a:schemeClr>
                </a:solidFill>
                <a:latin typeface="Arial" panose="020B0604020202020204" pitchFamily="34" charset="0"/>
                <a:ea typeface="Geneva"/>
                <a:cs typeface="Arial" panose="020B0604020202020204" pitchFamily="34" charset="0"/>
              </a:rPr>
              <a:t>e.g. extra chores) out) rewards, token rewards, symbolic rewards) </a:t>
            </a:r>
          </a:p>
          <a:p>
            <a:pPr marL="742950" lvl="2" indent="-342900">
              <a:spcBef>
                <a:spcPts val="3000"/>
              </a:spcBef>
              <a:spcAft>
                <a:spcPct val="0"/>
              </a:spcAft>
              <a:buNone/>
              <a:defRPr/>
            </a:pPr>
            <a:r>
              <a:rPr lang="en-US" sz="2800" dirty="0">
                <a:latin typeface="Arial" panose="020B0604020202020204" pitchFamily="34" charset="0"/>
                <a:ea typeface="Geneva"/>
                <a:cs typeface="Arial" panose="020B0604020202020204" pitchFamily="34" charset="0"/>
              </a:rPr>
              <a:t> - Negative Punishment: decreases a future behavior by removing a stimulus </a:t>
            </a:r>
            <a:r>
              <a:rPr lang="en-US" i="1" dirty="0">
                <a:solidFill>
                  <a:schemeClr val="bg1">
                    <a:lumMod val="20000"/>
                    <a:lumOff val="80000"/>
                  </a:schemeClr>
                </a:solidFill>
                <a:latin typeface="Arial" panose="020B0604020202020204" pitchFamily="34" charset="0"/>
                <a:ea typeface="Geneva"/>
                <a:cs typeface="Arial" panose="020B0604020202020204" pitchFamily="34" charset="0"/>
              </a:rPr>
              <a:t>(e.g. time </a:t>
            </a:r>
            <a:r>
              <a:rPr lang="en-US" i="1" dirty="0">
                <a:solidFill>
                  <a:schemeClr val="bg1">
                    <a:lumMod val="20000"/>
                    <a:lumOff val="80000"/>
                  </a:schemeClr>
                </a:solidFill>
                <a:ea typeface="Geneva"/>
                <a:cs typeface="Geneva"/>
              </a:rPr>
              <a:t>out, grounding, losing iPad privileges)</a:t>
            </a:r>
            <a:endParaRPr lang="en-US" i="1" dirty="0">
              <a:solidFill>
                <a:schemeClr val="bg1">
                  <a:lumMod val="20000"/>
                  <a:lumOff val="80000"/>
                </a:schemeClr>
              </a:solidFill>
              <a:ea typeface="ＭＳ Ｐゴシック" pitchFamily="34" charset="-128"/>
              <a:cs typeface="Geneva"/>
            </a:endParaRPr>
          </a:p>
        </p:txBody>
      </p:sp>
    </p:spTree>
    <p:extLst>
      <p:ext uri="{BB962C8B-B14F-4D97-AF65-F5344CB8AC3E}">
        <p14:creationId xmlns:p14="http://schemas.microsoft.com/office/powerpoint/2010/main" val="4143086003"/>
      </p:ext>
    </p:extLst>
  </p:cSld>
  <p:clrMapOvr>
    <a:masterClrMapping/>
  </p:clrMapOvr>
  <p:transition>
    <p:zoom dir="in"/>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0"/>
            <a:ext cx="7239000" cy="990600"/>
          </a:xfrm>
        </p:spPr>
        <p:txBody>
          <a:bodyPr/>
          <a:lstStyle/>
          <a:p>
            <a:pPr>
              <a:defRPr/>
            </a:pPr>
            <a:r>
              <a:rPr lang="en-US" sz="3600" dirty="0">
                <a:solidFill>
                  <a:srgbClr val="00002A"/>
                </a:solidFill>
              </a:rPr>
              <a:t>Positive Reinforcement in Action</a:t>
            </a:r>
          </a:p>
        </p:txBody>
      </p:sp>
      <p:pic>
        <p:nvPicPr>
          <p:cNvPr id="4198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960438"/>
            <a:ext cx="46990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1511300" y="4313238"/>
            <a:ext cx="9296400" cy="2133600"/>
          </a:xfrm>
          <a:prstGeom prst="rect">
            <a:avLst/>
          </a:prstGeom>
          <a:solidFill>
            <a:srgbClr val="7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a:r>
              <a:rPr lang="en-US" altLang="en-US" sz="3400" dirty="0">
                <a:solidFill>
                  <a:schemeClr val="accent3"/>
                </a:solidFill>
              </a:rPr>
              <a:t>“They give you a lot of treats while they’re training you, so play dumb for as long as you can.” </a:t>
            </a:r>
          </a:p>
        </p:txBody>
      </p:sp>
    </p:spTree>
    <p:extLst>
      <p:ext uri="{BB962C8B-B14F-4D97-AF65-F5344CB8AC3E}">
        <p14:creationId xmlns:p14="http://schemas.microsoft.com/office/powerpoint/2010/main" val="2684657650"/>
      </p:ext>
    </p:extLst>
  </p:cSld>
  <p:clrMapOvr>
    <a:masterClrMapping/>
  </p:clrMapOvr>
  <p:transition>
    <p:zoom dir="in"/>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0"/>
            <a:ext cx="7315200" cy="990600"/>
          </a:xfrm>
        </p:spPr>
        <p:txBody>
          <a:bodyPr/>
          <a:lstStyle/>
          <a:p>
            <a:pPr>
              <a:defRPr/>
            </a:pPr>
            <a:r>
              <a:rPr lang="en-US" sz="3600" dirty="0">
                <a:solidFill>
                  <a:srgbClr val="00002A"/>
                </a:solidFill>
              </a:rPr>
              <a:t>Negative Reinforcement in Action</a:t>
            </a:r>
          </a:p>
        </p:txBody>
      </p:sp>
      <p:pic>
        <p:nvPicPr>
          <p:cNvPr id="44035" name="Picture 3" descr="cl070508.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722746"/>
            <a:ext cx="5257800" cy="596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Box 3"/>
          <p:cNvSpPr txBox="1">
            <a:spLocks noChangeArrowheads="1"/>
          </p:cNvSpPr>
          <p:nvPr/>
        </p:nvSpPr>
        <p:spPr bwMode="auto">
          <a:xfrm>
            <a:off x="1457036" y="3962400"/>
            <a:ext cx="9296400" cy="2133600"/>
          </a:xfrm>
          <a:prstGeom prst="rect">
            <a:avLst/>
          </a:prstGeom>
          <a:solidFill>
            <a:srgbClr val="7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a:r>
              <a:rPr lang="en-US" altLang="en-US" sz="3000" dirty="0">
                <a:solidFill>
                  <a:schemeClr val="accent3"/>
                </a:solidFill>
              </a:rPr>
              <a:t>“So, for every day that your math grade stays below a B, your father will post a video of himself on YouTube.” </a:t>
            </a:r>
          </a:p>
        </p:txBody>
      </p:sp>
    </p:spTree>
    <p:extLst>
      <p:ext uri="{BB962C8B-B14F-4D97-AF65-F5344CB8AC3E}">
        <p14:creationId xmlns:p14="http://schemas.microsoft.com/office/powerpoint/2010/main" val="555661028"/>
      </p:ext>
    </p:extLst>
  </p:cSld>
  <p:clrMapOvr>
    <a:masterClrMapping/>
  </p:clrMapOvr>
  <p:transition>
    <p:zoom dir="in"/>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519547" y="0"/>
            <a:ext cx="8239125" cy="1012825"/>
          </a:xfrm>
        </p:spPr>
        <p:txBody>
          <a:bodyPr/>
          <a:lstStyle/>
          <a:p>
            <a:pPr>
              <a:defRPr/>
            </a:pPr>
            <a:r>
              <a:rPr lang="en-US" sz="3600" dirty="0"/>
              <a:t>“Differential” Reinforcement</a:t>
            </a:r>
          </a:p>
        </p:txBody>
      </p:sp>
      <p:sp>
        <p:nvSpPr>
          <p:cNvPr id="19459" name="Content Placeholder 2"/>
          <p:cNvSpPr>
            <a:spLocks noGrp="1"/>
          </p:cNvSpPr>
          <p:nvPr>
            <p:ph idx="1"/>
          </p:nvPr>
        </p:nvSpPr>
        <p:spPr>
          <a:xfrm>
            <a:off x="843685" y="1239982"/>
            <a:ext cx="8836025" cy="4876800"/>
          </a:xfrm>
        </p:spPr>
        <p:txBody>
          <a:bodyPr>
            <a:normAutofit/>
          </a:bodyPr>
          <a:lstStyle/>
          <a:p>
            <a:pPr marL="342900" lvl="1" indent="-342900">
              <a:spcBef>
                <a:spcPts val="2400"/>
              </a:spcBef>
              <a:spcAft>
                <a:spcPct val="0"/>
              </a:spcAft>
              <a:buFont typeface="Arial" pitchFamily="34" charset="0"/>
              <a:buChar char="•"/>
              <a:defRPr/>
            </a:pPr>
            <a:r>
              <a:rPr lang="en-US" sz="2800" dirty="0">
                <a:latin typeface="Arial" panose="020B0604020202020204" pitchFamily="34" charset="0"/>
                <a:ea typeface="Geneva"/>
                <a:cs typeface="Arial" panose="020B0604020202020204" pitchFamily="34" charset="0"/>
              </a:rPr>
              <a:t>Applies both Positive </a:t>
            </a:r>
            <a:r>
              <a:rPr lang="en-US" sz="2800" u="sng" dirty="0">
                <a:latin typeface="Arial" panose="020B0604020202020204" pitchFamily="34" charset="0"/>
                <a:ea typeface="Geneva"/>
                <a:cs typeface="Arial" panose="020B0604020202020204" pitchFamily="34" charset="0"/>
              </a:rPr>
              <a:t>and</a:t>
            </a:r>
            <a:r>
              <a:rPr lang="en-US" sz="2800" i="1" dirty="0">
                <a:latin typeface="Arial" panose="020B0604020202020204" pitchFamily="34" charset="0"/>
                <a:ea typeface="Geneva"/>
                <a:cs typeface="Arial" panose="020B0604020202020204" pitchFamily="34" charset="0"/>
              </a:rPr>
              <a:t> </a:t>
            </a:r>
            <a:r>
              <a:rPr lang="en-US" sz="2800" dirty="0">
                <a:latin typeface="Arial" panose="020B0604020202020204" pitchFamily="34" charset="0"/>
                <a:ea typeface="Geneva"/>
                <a:cs typeface="Arial" panose="020B0604020202020204" pitchFamily="34" charset="0"/>
              </a:rPr>
              <a:t>Negative Reinforcement to promote a desired behavior</a:t>
            </a:r>
          </a:p>
          <a:p>
            <a:pPr marL="342900" lvl="1" indent="-342900">
              <a:spcBef>
                <a:spcPts val="2400"/>
              </a:spcBef>
              <a:spcAft>
                <a:spcPct val="0"/>
              </a:spcAft>
              <a:buFont typeface="Arial" pitchFamily="34" charset="0"/>
              <a:buChar char="•"/>
              <a:defRPr/>
            </a:pPr>
            <a:r>
              <a:rPr lang="en-US" sz="2800" dirty="0">
                <a:latin typeface="Arial" panose="020B0604020202020204" pitchFamily="34" charset="0"/>
                <a:ea typeface="Geneva"/>
                <a:cs typeface="Arial" panose="020B0604020202020204" pitchFamily="34" charset="0"/>
              </a:rPr>
              <a:t>Uses </a:t>
            </a:r>
            <a:r>
              <a:rPr lang="en-US" sz="2800" i="1" dirty="0">
                <a:latin typeface="Arial" panose="020B0604020202020204" pitchFamily="34" charset="0"/>
                <a:ea typeface="Geneva"/>
                <a:cs typeface="Arial" panose="020B0604020202020204" pitchFamily="34" charset="0"/>
              </a:rPr>
              <a:t>contrast effect </a:t>
            </a:r>
            <a:r>
              <a:rPr lang="en-US" sz="2800" dirty="0">
                <a:latin typeface="Arial" panose="020B0604020202020204" pitchFamily="34" charset="0"/>
                <a:ea typeface="Geneva"/>
                <a:cs typeface="Arial" panose="020B0604020202020204" pitchFamily="34" charset="0"/>
              </a:rPr>
              <a:t>to increase reinforcement value </a:t>
            </a:r>
          </a:p>
          <a:p>
            <a:pPr marL="342900" lvl="1" indent="-342900">
              <a:spcBef>
                <a:spcPts val="3600"/>
              </a:spcBef>
              <a:spcAft>
                <a:spcPct val="0"/>
              </a:spcAft>
              <a:buNone/>
              <a:defRPr/>
            </a:pPr>
            <a:r>
              <a:rPr lang="en-US" sz="2800" b="1" i="1" dirty="0">
                <a:latin typeface="Arial" panose="020B0604020202020204" pitchFamily="34" charset="0"/>
                <a:ea typeface="Geneva"/>
                <a:cs typeface="Arial" panose="020B0604020202020204" pitchFamily="34" charset="0"/>
              </a:rPr>
              <a:t>Example: parent/ teacher use of attention</a:t>
            </a:r>
          </a:p>
          <a:p>
            <a:pPr marL="742950" lvl="2" indent="-342900">
              <a:spcBef>
                <a:spcPts val="1800"/>
              </a:spcBef>
              <a:spcAft>
                <a:spcPct val="0"/>
              </a:spcAft>
              <a:buNone/>
              <a:defRPr/>
            </a:pPr>
            <a:r>
              <a:rPr lang="en-US" sz="2800" dirty="0">
                <a:latin typeface="Arial" panose="020B0604020202020204" pitchFamily="34" charset="0"/>
                <a:ea typeface="Geneva"/>
                <a:cs typeface="Arial" panose="020B0604020202020204" pitchFamily="34" charset="0"/>
              </a:rPr>
              <a:t> - Giving specific, positive attention (e.g. praise) to desired behaviors </a:t>
            </a:r>
            <a:r>
              <a:rPr lang="en-US" sz="2800" dirty="0">
                <a:solidFill>
                  <a:srgbClr val="FF0000"/>
                </a:solidFill>
                <a:latin typeface="Arial" panose="020B0604020202020204" pitchFamily="34" charset="0"/>
                <a:ea typeface="Geneva"/>
                <a:cs typeface="Arial" panose="020B0604020202020204" pitchFamily="34" charset="0"/>
              </a:rPr>
              <a:t>(positive reinforcement)</a:t>
            </a:r>
            <a:endParaRPr lang="en-US" i="1" dirty="0">
              <a:solidFill>
                <a:srgbClr val="FF0000"/>
              </a:solidFill>
              <a:latin typeface="Arial" panose="020B0604020202020204" pitchFamily="34" charset="0"/>
              <a:ea typeface="Geneva"/>
              <a:cs typeface="Arial" panose="020B0604020202020204" pitchFamily="34" charset="0"/>
            </a:endParaRPr>
          </a:p>
          <a:p>
            <a:pPr marL="742950" lvl="2" indent="-342900">
              <a:spcBef>
                <a:spcPts val="3000"/>
              </a:spcBef>
              <a:spcAft>
                <a:spcPct val="0"/>
              </a:spcAft>
              <a:buNone/>
              <a:defRPr/>
            </a:pPr>
            <a:r>
              <a:rPr lang="en-US" sz="2800" dirty="0">
                <a:latin typeface="Arial" panose="020B0604020202020204" pitchFamily="34" charset="0"/>
                <a:ea typeface="Geneva"/>
                <a:cs typeface="Arial" panose="020B0604020202020204" pitchFamily="34" charset="0"/>
              </a:rPr>
              <a:t> - Withdrawing attention or actively ignoring unwanted behaviors</a:t>
            </a:r>
            <a:r>
              <a:rPr lang="en-US" sz="2800" dirty="0">
                <a:solidFill>
                  <a:srgbClr val="FF0000"/>
                </a:solidFill>
                <a:latin typeface="Arial" panose="020B0604020202020204" pitchFamily="34" charset="0"/>
                <a:ea typeface="Geneva"/>
                <a:cs typeface="Arial" panose="020B0604020202020204" pitchFamily="34" charset="0"/>
              </a:rPr>
              <a:t> (negative reinforcement)</a:t>
            </a:r>
            <a:endParaRPr lang="en-US" i="1" dirty="0">
              <a:solidFill>
                <a:srgbClr val="FF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945901887"/>
      </p:ext>
    </p:extLst>
  </p:cSld>
  <p:clrMapOvr>
    <a:masterClrMapping/>
  </p:clrMapOvr>
  <p:transition>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717407" y="117476"/>
            <a:ext cx="8239125" cy="869950"/>
          </a:xfrm>
        </p:spPr>
        <p:txBody>
          <a:bodyPr/>
          <a:lstStyle/>
          <a:p>
            <a:pPr>
              <a:defRPr/>
            </a:pPr>
            <a:r>
              <a:rPr lang="en-US" sz="4400" dirty="0">
                <a:solidFill>
                  <a:srgbClr val="00002A"/>
                </a:solidFill>
              </a:rPr>
              <a:t>Reinforcement Schedules</a:t>
            </a:r>
          </a:p>
        </p:txBody>
      </p:sp>
      <p:sp>
        <p:nvSpPr>
          <p:cNvPr id="21507" name="Content Placeholder 2"/>
          <p:cNvSpPr>
            <a:spLocks noGrp="1"/>
          </p:cNvSpPr>
          <p:nvPr>
            <p:ph idx="1"/>
          </p:nvPr>
        </p:nvSpPr>
        <p:spPr>
          <a:xfrm>
            <a:off x="803421" y="1263651"/>
            <a:ext cx="8239125" cy="4610100"/>
          </a:xfrm>
        </p:spPr>
        <p:txBody>
          <a:bodyPr/>
          <a:lstStyle/>
          <a:p>
            <a:pPr>
              <a:buFontTx/>
              <a:buNone/>
              <a:defRPr/>
            </a:pPr>
            <a:r>
              <a:rPr lang="en-US" sz="2800" b="1" dirty="0">
                <a:latin typeface="Arial" panose="020B0604020202020204" pitchFamily="34" charset="0"/>
                <a:ea typeface="ＭＳ Ｐゴシック" pitchFamily="34" charset="-128"/>
                <a:cs typeface="Arial" panose="020B0604020202020204" pitchFamily="34" charset="0"/>
              </a:rPr>
              <a:t>1) </a:t>
            </a:r>
            <a:r>
              <a:rPr lang="en-US" sz="2800" b="1" u="sng" dirty="0">
                <a:latin typeface="Arial" panose="020B0604020202020204" pitchFamily="34" charset="0"/>
                <a:ea typeface="ＭＳ Ｐゴシック" pitchFamily="34" charset="-128"/>
                <a:cs typeface="Arial" panose="020B0604020202020204" pitchFamily="34" charset="0"/>
              </a:rPr>
              <a:t>Continuous   </a:t>
            </a:r>
          </a:p>
          <a:p>
            <a:pPr>
              <a:spcBef>
                <a:spcPts val="4200"/>
              </a:spcBef>
              <a:buNone/>
              <a:defRPr/>
            </a:pPr>
            <a:r>
              <a:rPr lang="en-US" sz="2800" b="1" dirty="0">
                <a:latin typeface="Arial" panose="020B0604020202020204" pitchFamily="34" charset="0"/>
                <a:ea typeface="ＭＳ Ｐゴシック" pitchFamily="34" charset="-128"/>
                <a:cs typeface="Arial" panose="020B0604020202020204" pitchFamily="34" charset="0"/>
              </a:rPr>
              <a:t>2) </a:t>
            </a:r>
            <a:r>
              <a:rPr lang="en-US" sz="2800" b="1" u="sng" dirty="0">
                <a:latin typeface="Arial" panose="020B0604020202020204" pitchFamily="34" charset="0"/>
                <a:ea typeface="ＭＳ Ｐゴシック" pitchFamily="34" charset="-128"/>
                <a:cs typeface="Arial" panose="020B0604020202020204" pitchFamily="34" charset="0"/>
              </a:rPr>
              <a:t>Intermittent</a:t>
            </a:r>
          </a:p>
          <a:p>
            <a:pPr marL="688975" indent="-285750">
              <a:spcBef>
                <a:spcPts val="600"/>
              </a:spcBef>
              <a:buFontTx/>
              <a:buChar char="-"/>
              <a:defRPr/>
            </a:pPr>
            <a:r>
              <a:rPr lang="en-US" sz="2800" dirty="0">
                <a:latin typeface="Arial" panose="020B0604020202020204" pitchFamily="34" charset="0"/>
                <a:ea typeface="ＭＳ Ｐゴシック" pitchFamily="34" charset="-128"/>
                <a:cs typeface="Arial" panose="020B0604020202020204" pitchFamily="34" charset="0"/>
              </a:rPr>
              <a:t>Fixed Interval</a:t>
            </a:r>
          </a:p>
          <a:p>
            <a:pPr marL="688975" indent="-285750">
              <a:spcBef>
                <a:spcPts val="600"/>
              </a:spcBef>
              <a:buFontTx/>
              <a:buChar char="-"/>
              <a:defRPr/>
            </a:pPr>
            <a:r>
              <a:rPr lang="en-US" sz="2800" dirty="0">
                <a:latin typeface="Arial" panose="020B0604020202020204" pitchFamily="34" charset="0"/>
                <a:ea typeface="ＭＳ Ｐゴシック" pitchFamily="34" charset="-128"/>
                <a:cs typeface="Arial" panose="020B0604020202020204" pitchFamily="34" charset="0"/>
              </a:rPr>
              <a:t>Variable Interval</a:t>
            </a:r>
          </a:p>
          <a:p>
            <a:pPr marL="688975" indent="-285750">
              <a:spcBef>
                <a:spcPts val="600"/>
              </a:spcBef>
              <a:buFontTx/>
              <a:buChar char="-"/>
              <a:defRPr/>
            </a:pPr>
            <a:r>
              <a:rPr lang="en-US" sz="2800" dirty="0">
                <a:latin typeface="Arial" panose="020B0604020202020204" pitchFamily="34" charset="0"/>
                <a:ea typeface="ＭＳ Ｐゴシック" pitchFamily="34" charset="-128"/>
                <a:cs typeface="Arial" panose="020B0604020202020204" pitchFamily="34" charset="0"/>
              </a:rPr>
              <a:t>Fixed Ratio</a:t>
            </a:r>
          </a:p>
          <a:p>
            <a:pPr marL="688975" indent="-285750">
              <a:spcBef>
                <a:spcPts val="600"/>
              </a:spcBef>
              <a:buFontTx/>
              <a:buChar char="-"/>
              <a:defRPr/>
            </a:pPr>
            <a:r>
              <a:rPr lang="en-US" sz="2800" dirty="0">
                <a:latin typeface="Arial" panose="020B0604020202020204" pitchFamily="34" charset="0"/>
                <a:ea typeface="ＭＳ Ｐゴシック" pitchFamily="34" charset="-128"/>
                <a:cs typeface="Arial" panose="020B0604020202020204" pitchFamily="34" charset="0"/>
              </a:rPr>
              <a:t>Variable Ratio</a:t>
            </a:r>
          </a:p>
          <a:p>
            <a:pPr>
              <a:defRPr/>
            </a:pPr>
            <a:endParaRPr lang="en-US" dirty="0">
              <a:ea typeface="ＭＳ Ｐゴシック" pitchFamily="34" charset="-128"/>
              <a:cs typeface="Geneva"/>
            </a:endParaRPr>
          </a:p>
        </p:txBody>
      </p:sp>
      <p:pic>
        <p:nvPicPr>
          <p:cNvPr id="48132" name="Picture 1" descr="H:\Research\TPA\pictures\mouselev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7026" y="1263651"/>
            <a:ext cx="4054475" cy="478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Footer Placeholder 4"/>
          <p:cNvSpPr>
            <a:spLocks noGrp="1"/>
          </p:cNvSpPr>
          <p:nvPr>
            <p:ph type="ftr" sz="quarter" idx="10"/>
          </p:nvPr>
        </p:nvSpPr>
        <p:spPr bwMode="auto">
          <a:xfrm>
            <a:off x="5105400" y="64008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solidFill>
                  <a:schemeClr val="bg2"/>
                </a:solidFill>
              </a:rPr>
              <a:t>Gibbs, M.C.</a:t>
            </a:r>
          </a:p>
        </p:txBody>
      </p:sp>
    </p:spTree>
    <p:extLst>
      <p:ext uri="{BB962C8B-B14F-4D97-AF65-F5344CB8AC3E}">
        <p14:creationId xmlns:p14="http://schemas.microsoft.com/office/powerpoint/2010/main" val="2862778560"/>
      </p:ext>
    </p:extLst>
  </p:cSld>
  <p:clrMapOvr>
    <a:masterClrMapping/>
  </p:clrMapOvr>
  <p:transition>
    <p:zoom dir="in"/>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15992" y="11114"/>
            <a:ext cx="7970808" cy="1012825"/>
          </a:xfrm>
        </p:spPr>
        <p:txBody>
          <a:bodyPr/>
          <a:lstStyle/>
          <a:p>
            <a:pPr>
              <a:defRPr/>
            </a:pPr>
            <a:r>
              <a:rPr lang="en-US" sz="3600" dirty="0"/>
              <a:t>Applying in the home or classroom</a:t>
            </a:r>
          </a:p>
        </p:txBody>
      </p:sp>
      <p:sp>
        <p:nvSpPr>
          <p:cNvPr id="24579" name="Content Placeholder 2"/>
          <p:cNvSpPr>
            <a:spLocks noGrp="1"/>
          </p:cNvSpPr>
          <p:nvPr>
            <p:ph idx="1"/>
          </p:nvPr>
        </p:nvSpPr>
        <p:spPr>
          <a:xfrm>
            <a:off x="715992" y="1427307"/>
            <a:ext cx="8964612" cy="4400550"/>
          </a:xfrm>
        </p:spPr>
        <p:txBody>
          <a:bodyPr>
            <a:normAutofit lnSpcReduction="10000"/>
          </a:bodyPr>
          <a:lstStyle/>
          <a:p>
            <a:pPr marL="342900" lvl="1" indent="-342900">
              <a:spcBef>
                <a:spcPts val="1800"/>
              </a:spcBef>
              <a:spcAft>
                <a:spcPct val="0"/>
              </a:spcAft>
              <a:buNone/>
              <a:defRPr/>
            </a:pPr>
            <a:r>
              <a:rPr lang="en-US" sz="3200" b="1" i="1" dirty="0">
                <a:solidFill>
                  <a:srgbClr val="FF0000"/>
                </a:solidFill>
                <a:latin typeface="Arial" panose="020B0604020202020204" pitchFamily="34" charset="0"/>
                <a:ea typeface="Geneva"/>
                <a:cs typeface="Arial" panose="020B0604020202020204" pitchFamily="34" charset="0"/>
              </a:rPr>
              <a:t>The best way to promote</a:t>
            </a:r>
            <a:r>
              <a:rPr lang="en-US" sz="2800" i="1" dirty="0">
                <a:solidFill>
                  <a:srgbClr val="FF0000"/>
                </a:solidFill>
                <a:latin typeface="Arial" panose="020B0604020202020204" pitchFamily="34" charset="0"/>
                <a:ea typeface="Geneva"/>
                <a:cs typeface="Arial" panose="020B0604020202020204" pitchFamily="34" charset="0"/>
              </a:rPr>
              <a:t>…</a:t>
            </a:r>
          </a:p>
          <a:p>
            <a:pPr marL="342900" lvl="1" indent="-342900">
              <a:spcBef>
                <a:spcPts val="3600"/>
              </a:spcBef>
              <a:spcAft>
                <a:spcPct val="0"/>
              </a:spcAft>
              <a:buNone/>
              <a:defRPr/>
            </a:pPr>
            <a:r>
              <a:rPr lang="en-US" sz="2800" dirty="0">
                <a:latin typeface="Arial" panose="020B0604020202020204" pitchFamily="34" charset="0"/>
                <a:ea typeface="Geneva"/>
                <a:cs typeface="Arial" panose="020B0604020202020204" pitchFamily="34" charset="0"/>
              </a:rPr>
              <a:t>…learning / mastery of a new behavior is to use a Continuous Reinforcement Schedule</a:t>
            </a:r>
          </a:p>
          <a:p>
            <a:pPr marL="342900" lvl="1" indent="-342900">
              <a:spcBef>
                <a:spcPts val="3600"/>
              </a:spcBef>
              <a:spcAft>
                <a:spcPct val="0"/>
              </a:spcAft>
              <a:buNone/>
              <a:defRPr/>
            </a:pPr>
            <a:r>
              <a:rPr lang="en-US" sz="2800" dirty="0">
                <a:latin typeface="Arial" panose="020B0604020202020204" pitchFamily="34" charset="0"/>
                <a:ea typeface="Geneva"/>
                <a:cs typeface="Arial" panose="020B0604020202020204" pitchFamily="34" charset="0"/>
              </a:rPr>
              <a:t>…maintenance of a learned / mastered behavior is to apply an Intermittent Reinforcement Schedule </a:t>
            </a:r>
          </a:p>
          <a:p>
            <a:pPr marL="0" lvl="1" indent="0">
              <a:spcBef>
                <a:spcPts val="3600"/>
              </a:spcBef>
              <a:spcAft>
                <a:spcPct val="0"/>
              </a:spcAft>
              <a:buNone/>
              <a:defRPr/>
            </a:pPr>
            <a:r>
              <a:rPr lang="en-US" sz="2800" dirty="0">
                <a:latin typeface="Arial" panose="020B0604020202020204" pitchFamily="34" charset="0"/>
                <a:ea typeface="Geneva"/>
                <a:cs typeface="Arial" panose="020B0604020202020204" pitchFamily="34" charset="0"/>
              </a:rPr>
              <a:t>Once a behavior is mastered, reinforcement is “faded” &amp; continuous reinforcement shifts to a new behavior</a:t>
            </a:r>
          </a:p>
        </p:txBody>
      </p:sp>
      <p:pic>
        <p:nvPicPr>
          <p:cNvPr id="50180" name="Picture 1" descr="H:\Research\TPA\pictures\positive_reinforcement_button-p145596570365685667t5sj_400-resized-6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751" y="-31750"/>
            <a:ext cx="2265363"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9658876"/>
      </p:ext>
    </p:extLst>
  </p:cSld>
  <p:clrMapOvr>
    <a:masterClrMapping/>
  </p:clrMapOvr>
  <p:transition>
    <p:zoom dir="in"/>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4838" y="1"/>
            <a:ext cx="9618453" cy="1012825"/>
          </a:xfrm>
        </p:spPr>
        <p:txBody>
          <a:bodyPr/>
          <a:lstStyle/>
          <a:p>
            <a:pPr>
              <a:defRPr/>
            </a:pPr>
            <a:r>
              <a:rPr lang="en-US" sz="4000" dirty="0"/>
              <a:t>Reinforcement to Promote Overlearning</a:t>
            </a:r>
          </a:p>
        </p:txBody>
      </p:sp>
      <p:sp>
        <p:nvSpPr>
          <p:cNvPr id="27651" name="Content Placeholder 2"/>
          <p:cNvSpPr>
            <a:spLocks noGrp="1"/>
          </p:cNvSpPr>
          <p:nvPr>
            <p:ph idx="1"/>
          </p:nvPr>
        </p:nvSpPr>
        <p:spPr bwMode="auto">
          <a:xfrm>
            <a:off x="655608" y="1219201"/>
            <a:ext cx="10152092" cy="48355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spcBef>
                <a:spcPts val="3600"/>
              </a:spcBef>
              <a:spcAft>
                <a:spcPct val="0"/>
              </a:spcAft>
            </a:pPr>
            <a:r>
              <a:rPr lang="en-US" altLang="en-US" sz="2800" dirty="0">
                <a:latin typeface="Arial" panose="020B0604020202020204" pitchFamily="34" charset="0"/>
                <a:cs typeface="Arial" panose="020B0604020202020204" pitchFamily="34" charset="0"/>
              </a:rPr>
              <a:t>Emphasize “high frequency” behavior demands</a:t>
            </a:r>
          </a:p>
          <a:p>
            <a:pPr>
              <a:spcBef>
                <a:spcPts val="3600"/>
              </a:spcBef>
              <a:spcAft>
                <a:spcPct val="0"/>
              </a:spcAft>
            </a:pPr>
            <a:r>
              <a:rPr lang="en-US" altLang="en-US" sz="2800" dirty="0">
                <a:latin typeface="Arial" panose="020B0604020202020204" pitchFamily="34" charset="0"/>
                <a:cs typeface="Arial" panose="020B0604020202020204" pitchFamily="34" charset="0"/>
              </a:rPr>
              <a:t>Employ modeling &amp; multiple rehearsals </a:t>
            </a:r>
          </a:p>
          <a:p>
            <a:pPr>
              <a:spcBef>
                <a:spcPts val="3600"/>
              </a:spcBef>
              <a:spcAft>
                <a:spcPct val="0"/>
              </a:spcAft>
            </a:pPr>
            <a:r>
              <a:rPr lang="en-US" altLang="en-US" sz="2800" dirty="0">
                <a:latin typeface="Arial" panose="020B0604020202020204" pitchFamily="34" charset="0"/>
                <a:cs typeface="Arial" panose="020B0604020202020204" pitchFamily="34" charset="0"/>
              </a:rPr>
              <a:t>Provide continuous reinforcement for </a:t>
            </a:r>
            <a:r>
              <a:rPr lang="en-US" altLang="en-US" sz="2800" i="1" u="sng" dirty="0">
                <a:latin typeface="Arial" panose="020B0604020202020204" pitchFamily="34" charset="0"/>
                <a:cs typeface="Arial" panose="020B0604020202020204" pitchFamily="34" charset="0"/>
              </a:rPr>
              <a:t>target</a:t>
            </a:r>
            <a:r>
              <a:rPr lang="en-US" altLang="en-US" sz="2800" dirty="0">
                <a:latin typeface="Arial" panose="020B0604020202020204" pitchFamily="34" charset="0"/>
                <a:cs typeface="Arial" panose="020B0604020202020204" pitchFamily="34" charset="0"/>
              </a:rPr>
              <a:t> behaviors</a:t>
            </a:r>
          </a:p>
          <a:p>
            <a:pPr>
              <a:spcBef>
                <a:spcPts val="3600"/>
              </a:spcBef>
              <a:spcAft>
                <a:spcPct val="0"/>
              </a:spcAft>
            </a:pPr>
            <a:r>
              <a:rPr lang="en-US" altLang="en-US" sz="2800" dirty="0">
                <a:latin typeface="Arial" panose="020B0604020202020204" pitchFamily="34" charset="0"/>
                <a:cs typeface="Arial" panose="020B0604020202020204" pitchFamily="34" charset="0"/>
              </a:rPr>
              <a:t>Provide intermittent reinforcement for (already) mastered behaviors</a:t>
            </a:r>
          </a:p>
          <a:p>
            <a:pPr>
              <a:spcBef>
                <a:spcPts val="3600"/>
              </a:spcBef>
              <a:spcAft>
                <a:spcPct val="0"/>
              </a:spcAft>
            </a:pPr>
            <a:r>
              <a:rPr lang="en-US" altLang="en-US" sz="2800" dirty="0">
                <a:latin typeface="Arial" panose="020B0604020202020204" pitchFamily="34" charset="0"/>
                <a:cs typeface="Arial" panose="020B0604020202020204" pitchFamily="34" charset="0"/>
              </a:rPr>
              <a:t>Utilize tangible reinforcers with token rewards or prizes to increase patient motivation </a:t>
            </a:r>
          </a:p>
        </p:txBody>
      </p:sp>
      <p:sp>
        <p:nvSpPr>
          <p:cNvPr id="52228"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solidFill>
                  <a:schemeClr val="bg2"/>
                </a:solidFill>
              </a:rPr>
              <a:t>Gibbs, M.C. </a:t>
            </a:r>
          </a:p>
        </p:txBody>
      </p:sp>
    </p:spTree>
    <p:extLst>
      <p:ext uri="{BB962C8B-B14F-4D97-AF65-F5344CB8AC3E}">
        <p14:creationId xmlns:p14="http://schemas.microsoft.com/office/powerpoint/2010/main" val="4052354279"/>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z="3600" dirty="0">
                <a:ea typeface="ヒラギノ角ゴ Pro W3" pitchFamily="124" charset="-128"/>
              </a:rPr>
              <a:t>Learner Objectives</a:t>
            </a:r>
            <a:endParaRPr lang="en-US" altLang="en-US" sz="3600" dirty="0">
              <a:solidFill>
                <a:srgbClr val="FF0000"/>
              </a:solidFill>
              <a:ea typeface="ヒラギノ角ゴ Pro W3" pitchFamily="124" charset="-128"/>
            </a:endParaRPr>
          </a:p>
        </p:txBody>
      </p:sp>
      <p:sp>
        <p:nvSpPr>
          <p:cNvPr id="2" name="Text Placeholder 1"/>
          <p:cNvSpPr>
            <a:spLocks noGrp="1"/>
          </p:cNvSpPr>
          <p:nvPr>
            <p:ph type="body" sz="quarter" idx="10"/>
          </p:nvPr>
        </p:nvSpPr>
        <p:spPr>
          <a:xfrm>
            <a:off x="609600" y="1600200"/>
            <a:ext cx="7777018" cy="4402667"/>
          </a:xfrm>
        </p:spPr>
        <p:txBody>
          <a:bodyPr>
            <a:normAutofit/>
          </a:bodyPr>
          <a:lstStyle/>
          <a:p>
            <a:pPr marL="0" indent="0">
              <a:buFontTx/>
              <a:buNone/>
            </a:pPr>
            <a:r>
              <a:rPr lang="en-US" altLang="en-US" sz="2400" dirty="0">
                <a:latin typeface="Arial" panose="020B0604020202020204" pitchFamily="34" charset="0"/>
                <a:ea typeface="ヒラギノ角ゴ Pro W3" pitchFamily="124" charset="-128"/>
                <a:cs typeface="Arial" panose="020B0604020202020204" pitchFamily="34" charset="0"/>
              </a:rPr>
              <a:t>The learner will:</a:t>
            </a:r>
          </a:p>
          <a:p>
            <a:pPr lvl="0"/>
            <a:r>
              <a:rPr lang="en-US" sz="2400" dirty="0">
                <a:latin typeface="Arial" panose="020B0604020202020204" pitchFamily="34" charset="0"/>
                <a:cs typeface="Arial" panose="020B0604020202020204" pitchFamily="34" charset="0"/>
              </a:rPr>
              <a:t>Describe the basic behavioral principles that support effective behavior modification strategies</a:t>
            </a:r>
          </a:p>
          <a:p>
            <a:pPr lvl="0"/>
            <a:r>
              <a:rPr lang="en-US" sz="2400" dirty="0">
                <a:latin typeface="Arial" panose="020B0604020202020204" pitchFamily="34" charset="0"/>
                <a:cs typeface="Arial" panose="020B0604020202020204" pitchFamily="34" charset="0"/>
              </a:rPr>
              <a:t>Identify common behavioral problems &amp; disorders  that may affect child compliance with interventions</a:t>
            </a:r>
          </a:p>
          <a:p>
            <a:pPr lvl="0"/>
            <a:r>
              <a:rPr lang="en-US" sz="2400" dirty="0">
                <a:latin typeface="Arial" panose="020B0604020202020204" pitchFamily="34" charset="0"/>
                <a:cs typeface="Arial" panose="020B0604020202020204" pitchFamily="34" charset="0"/>
              </a:rPr>
              <a:t>Understand &amp; apply 2-3 behavioral strategies within everyday clinical practice settings. </a:t>
            </a:r>
          </a:p>
          <a:p>
            <a:pPr marL="0" indent="0">
              <a:buNone/>
            </a:pPr>
            <a:r>
              <a:rPr lang="en-US" altLang="en-US" sz="2400" dirty="0">
                <a:latin typeface="Arial" panose="020B0604020202020204" pitchFamily="34" charset="0"/>
                <a:ea typeface="ヒラギノ角ゴ Pro W3" pitchFamily="124" charset="-128"/>
                <a:cs typeface="Arial" panose="020B0604020202020204" pitchFamily="34" charset="0"/>
              </a:rPr>
              <a:t> </a:t>
            </a:r>
          </a:p>
          <a:p>
            <a:pPr marL="0" indent="0">
              <a:buFontTx/>
              <a:buAutoNum type="arabicPeriod"/>
            </a:pPr>
            <a:endParaRPr lang="en-US" altLang="en-US" dirty="0">
              <a:solidFill>
                <a:srgbClr val="FF0000"/>
              </a:solidFill>
              <a:ea typeface="ヒラギノ角ゴ Pro W3" pitchFamily="124" charset="-128"/>
            </a:endParaRPr>
          </a:p>
          <a:p>
            <a:endParaRPr lang="en-US" dirty="0"/>
          </a:p>
        </p:txBody>
      </p:sp>
      <p:sp>
        <p:nvSpPr>
          <p:cNvPr id="13316" name="Slide Number Placeholder 1"/>
          <p:cNvSpPr>
            <a:spLocks noGrp="1"/>
          </p:cNvSpPr>
          <p:nvPr>
            <p:ph type="sldNum" sz="quarter" idx="4294967295"/>
          </p:nvPr>
        </p:nvSpPr>
        <p:spPr>
          <a:xfrm>
            <a:off x="93472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124" charset="-128"/>
              </a:defRPr>
            </a:lvl1pPr>
            <a:lvl2pPr marL="742950" indent="-285750">
              <a:spcBef>
                <a:spcPct val="20000"/>
              </a:spcBef>
              <a:buChar char="–"/>
              <a:defRPr sz="2800">
                <a:solidFill>
                  <a:schemeClr val="tx1"/>
                </a:solidFill>
                <a:latin typeface="Arial" pitchFamily="34" charset="0"/>
                <a:ea typeface="ヒラギノ角ゴ Pro W3" pitchFamily="124" charset="-128"/>
              </a:defRPr>
            </a:lvl2pPr>
            <a:lvl3pPr marL="1143000" indent="-228600">
              <a:spcBef>
                <a:spcPct val="20000"/>
              </a:spcBef>
              <a:buChar char="•"/>
              <a:defRPr sz="2400">
                <a:solidFill>
                  <a:schemeClr val="tx1"/>
                </a:solidFill>
                <a:latin typeface="Arial" pitchFamily="34" charset="0"/>
                <a:ea typeface="ヒラギノ角ゴ Pro W3" pitchFamily="124" charset="-128"/>
              </a:defRPr>
            </a:lvl3pPr>
            <a:lvl4pPr marL="1600200" indent="-228600">
              <a:spcBef>
                <a:spcPct val="20000"/>
              </a:spcBef>
              <a:buChar char="–"/>
              <a:defRPr sz="2000">
                <a:solidFill>
                  <a:schemeClr val="tx1"/>
                </a:solidFill>
                <a:latin typeface="Arial" pitchFamily="34" charset="0"/>
                <a:ea typeface="ヒラギノ角ゴ Pro W3" pitchFamily="124" charset="-128"/>
              </a:defRPr>
            </a:lvl4pPr>
            <a:lvl5pPr marL="2057400" indent="-228600">
              <a:spcBef>
                <a:spcPct val="20000"/>
              </a:spcBef>
              <a:buChar char="»"/>
              <a:defRPr sz="2000">
                <a:solidFill>
                  <a:schemeClr val="tx1"/>
                </a:solidFill>
                <a:latin typeface="Arial" pitchFamily="34" charset="0"/>
                <a:ea typeface="ヒラギノ角ゴ Pro W3" pitchFamily="12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9pPr>
          </a:lstStyle>
          <a:p>
            <a:pPr>
              <a:spcBef>
                <a:spcPct val="0"/>
              </a:spcBef>
              <a:buFontTx/>
              <a:buNone/>
            </a:pPr>
            <a:fld id="{528D7484-0A43-4FC2-80A5-23AB77C474CA}" type="slidenum">
              <a:rPr lang="en-US" altLang="en-US" sz="1400" smtClean="0"/>
              <a:pPr>
                <a:spcBef>
                  <a:spcPct val="0"/>
                </a:spcBef>
                <a:buFontTx/>
                <a:buNone/>
              </a:pPr>
              <a:t>2</a:t>
            </a:fld>
            <a:endParaRPr lang="en-US" altLang="en-US" sz="1400"/>
          </a:p>
        </p:txBody>
      </p:sp>
    </p:spTree>
    <p:extLst>
      <p:ext uri="{BB962C8B-B14F-4D97-AF65-F5344CB8AC3E}">
        <p14:creationId xmlns:p14="http://schemas.microsoft.com/office/powerpoint/2010/main" val="363299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648" y="690664"/>
            <a:ext cx="10175425" cy="5476672"/>
          </a:xfrm>
        </p:spPr>
        <p:txBody>
          <a:bodyPr/>
          <a:lstStyle/>
          <a:p>
            <a:r>
              <a:rPr lang="en-US" altLang="en-US" dirty="0"/>
              <a:t>Foundations for Promoting Behavior </a:t>
            </a:r>
            <a:r>
              <a:rPr lang="en-US" altLang="en-US" dirty="0" err="1"/>
              <a:t>Change:Traditional</a:t>
            </a:r>
            <a:r>
              <a:rPr lang="en-US" altLang="en-US" dirty="0"/>
              <a:t> Model</a:t>
            </a:r>
            <a:endParaRPr lang="en-US" dirty="0"/>
          </a:p>
          <a:p>
            <a:endParaRPr lang="en-US" dirty="0"/>
          </a:p>
        </p:txBody>
      </p:sp>
      <p:sp>
        <p:nvSpPr>
          <p:cNvPr id="54275" name="Rectangle 6"/>
          <p:cNvSpPr txBox="1">
            <a:spLocks noChangeArrowheads="1"/>
          </p:cNvSpPr>
          <p:nvPr/>
        </p:nvSpPr>
        <p:spPr bwMode="auto">
          <a:xfrm>
            <a:off x="9601200" y="6550026"/>
            <a:ext cx="91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r"/>
            <a:r>
              <a:rPr lang="en-US" altLang="en-US" sz="1000"/>
              <a:t>Slide </a:t>
            </a:r>
            <a:fld id="{BD46E3C8-983F-4534-A2FA-01D8B33537C0}" type="slidenum">
              <a:rPr lang="en-US" altLang="en-US" sz="1000"/>
              <a:pPr algn="r"/>
              <a:t>20</a:t>
            </a:fld>
            <a:endParaRPr lang="en-US" altLang="en-US" sz="1000"/>
          </a:p>
        </p:txBody>
      </p:sp>
      <p:sp>
        <p:nvSpPr>
          <p:cNvPr id="3" name="TextBox 2"/>
          <p:cNvSpPr txBox="1"/>
          <p:nvPr/>
        </p:nvSpPr>
        <p:spPr bwMode="gray">
          <a:xfrm>
            <a:off x="2249979" y="4161243"/>
            <a:ext cx="9092242" cy="1303809"/>
          </a:xfrm>
          <a:prstGeom prst="rect">
            <a:avLst/>
          </a:prstGeom>
          <a:noFill/>
        </p:spPr>
        <p:txBody>
          <a:bodyPr wrap="square" lIns="36000" tIns="36000" rIns="36000" bIns="36000" rtlCol="0">
            <a:spAutoFit/>
          </a:bodyPr>
          <a:lstStyle/>
          <a:p>
            <a:r>
              <a:rPr lang="en-US" sz="2000" dirty="0">
                <a:solidFill>
                  <a:schemeClr val="bg1"/>
                </a:solidFill>
              </a:rPr>
              <a:t>“A failure to understand how a child’s typical behaviors reflect his disability can result in misperceptions such as viewing the child as noncompliant, willfully stubborn, or unmotivated, rather than confused, involved in repetitive routines, or focusing on less relevant aspects of the situation.”   (</a:t>
            </a:r>
            <a:r>
              <a:rPr lang="en-US" sz="2000" dirty="0" err="1">
                <a:solidFill>
                  <a:schemeClr val="bg1"/>
                </a:solidFill>
              </a:rPr>
              <a:t>Kunce</a:t>
            </a:r>
            <a:r>
              <a:rPr lang="en-US" sz="2000" dirty="0">
                <a:solidFill>
                  <a:schemeClr val="bg1"/>
                </a:solidFill>
              </a:rPr>
              <a:t> &amp; </a:t>
            </a:r>
            <a:r>
              <a:rPr lang="en-US" sz="2000" dirty="0" err="1">
                <a:solidFill>
                  <a:schemeClr val="bg1"/>
                </a:solidFill>
              </a:rPr>
              <a:t>Mesibov</a:t>
            </a:r>
            <a:r>
              <a:rPr lang="en-US" sz="2000" dirty="0">
                <a:solidFill>
                  <a:schemeClr val="bg1"/>
                </a:solidFill>
              </a:rPr>
              <a:t>, 1998).</a:t>
            </a:r>
          </a:p>
        </p:txBody>
      </p:sp>
    </p:spTree>
    <p:extLst>
      <p:ext uri="{BB962C8B-B14F-4D97-AF65-F5344CB8AC3E}">
        <p14:creationId xmlns:p14="http://schemas.microsoft.com/office/powerpoint/2010/main" val="117711218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5"/>
          <p:cNvSpPr>
            <a:spLocks noGrp="1"/>
          </p:cNvSpPr>
          <p:nvPr>
            <p:ph type="sldNum" sz="quarter" idx="4294967295"/>
          </p:nvPr>
        </p:nvSpPr>
        <p:spPr bwMode="auto">
          <a:xfrm>
            <a:off x="8458200" y="65341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6D374AD2-BAB9-452C-8878-CA8007AE6A3A}" type="slidenum">
              <a:rPr lang="en-US" altLang="en-US">
                <a:solidFill>
                  <a:schemeClr val="bg2"/>
                </a:solidFill>
              </a:rPr>
              <a:pPr/>
              <a:t>21</a:t>
            </a:fld>
            <a:endParaRPr lang="en-US" altLang="en-US">
              <a:solidFill>
                <a:schemeClr val="bg2"/>
              </a:solidFill>
            </a:endParaRPr>
          </a:p>
        </p:txBody>
      </p:sp>
      <p:sp>
        <p:nvSpPr>
          <p:cNvPr id="59396" name="Rectangle 2"/>
          <p:cNvSpPr>
            <a:spLocks noGrp="1" noChangeArrowheads="1"/>
          </p:cNvSpPr>
          <p:nvPr>
            <p:ph type="title"/>
          </p:nvPr>
        </p:nvSpPr>
        <p:spPr>
          <a:xfrm>
            <a:off x="690113" y="228600"/>
            <a:ext cx="7387087" cy="838200"/>
          </a:xfrm>
        </p:spPr>
        <p:txBody>
          <a:bodyPr/>
          <a:lstStyle/>
          <a:p>
            <a:pPr eaLnBrk="1" hangingPunct="1">
              <a:defRPr/>
            </a:pPr>
            <a:r>
              <a:rPr lang="en-US" sz="4000" dirty="0"/>
              <a:t>Before the Task</a:t>
            </a:r>
          </a:p>
        </p:txBody>
      </p:sp>
      <p:sp>
        <p:nvSpPr>
          <p:cNvPr id="49156" name="Rectangle 3"/>
          <p:cNvSpPr>
            <a:spLocks noGrp="1" noChangeArrowheads="1"/>
          </p:cNvSpPr>
          <p:nvPr>
            <p:ph type="body" idx="1"/>
          </p:nvPr>
        </p:nvSpPr>
        <p:spPr bwMode="auto">
          <a:xfrm>
            <a:off x="810883" y="1295399"/>
            <a:ext cx="9857117" cy="514234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eaLnBrk="1" hangingPunct="1">
              <a:spcBef>
                <a:spcPts val="0"/>
              </a:spcBef>
              <a:spcAft>
                <a:spcPct val="0"/>
              </a:spcAft>
              <a:defRPr/>
            </a:pPr>
            <a:r>
              <a:rPr lang="en-US" altLang="en-US" sz="2800" b="1" dirty="0">
                <a:latin typeface="Arial" panose="020B0604020202020204" pitchFamily="34" charset="0"/>
                <a:cs typeface="Arial" panose="020B0604020202020204" pitchFamily="34" charset="0"/>
              </a:rPr>
              <a:t>Problem Prevention</a:t>
            </a:r>
          </a:p>
          <a:p>
            <a:pPr lvl="1" eaLnBrk="1" hangingPunct="1">
              <a:spcBef>
                <a:spcPts val="0"/>
              </a:spcBef>
              <a:spcAft>
                <a:spcPct val="0"/>
              </a:spcAft>
              <a:defRPr/>
            </a:pPr>
            <a:r>
              <a:rPr lang="en-US" altLang="en-US" sz="2800" dirty="0">
                <a:latin typeface="Arial" panose="020B0604020202020204" pitchFamily="34" charset="0"/>
                <a:cs typeface="Arial" panose="020B0604020202020204" pitchFamily="34" charset="0"/>
              </a:rPr>
              <a:t>Post/ discuss rules, behavior goals, daily tasks, &amp; rewards  </a:t>
            </a:r>
          </a:p>
          <a:p>
            <a:pPr>
              <a:spcBef>
                <a:spcPts val="0"/>
              </a:spcBef>
              <a:spcAft>
                <a:spcPct val="0"/>
              </a:spcAft>
              <a:defRPr/>
            </a:pPr>
            <a:endParaRPr lang="en-US" altLang="en-US" sz="2800" b="1" dirty="0">
              <a:latin typeface="Arial" panose="020B0604020202020204" pitchFamily="34" charset="0"/>
              <a:cs typeface="Arial" panose="020B0604020202020204" pitchFamily="34" charset="0"/>
            </a:endParaRPr>
          </a:p>
          <a:p>
            <a:pPr>
              <a:spcBef>
                <a:spcPts val="0"/>
              </a:spcBef>
              <a:spcAft>
                <a:spcPct val="0"/>
              </a:spcAft>
              <a:defRPr/>
            </a:pPr>
            <a:r>
              <a:rPr lang="en-US" altLang="en-US" sz="2800" b="1" dirty="0">
                <a:latin typeface="Arial" panose="020B0604020202020204" pitchFamily="34" charset="0"/>
                <a:cs typeface="Arial" panose="020B0604020202020204" pitchFamily="34" charset="0"/>
              </a:rPr>
              <a:t>Structuring Tasks </a:t>
            </a:r>
          </a:p>
          <a:p>
            <a:pPr lvl="1" eaLnBrk="1" hangingPunct="1">
              <a:spcBef>
                <a:spcPts val="0"/>
              </a:spcBef>
              <a:spcAft>
                <a:spcPct val="0"/>
              </a:spcAft>
              <a:defRPr/>
            </a:pPr>
            <a:r>
              <a:rPr lang="en-US" altLang="en-US" sz="2800" dirty="0">
                <a:latin typeface="Arial" panose="020B0604020202020204" pitchFamily="34" charset="0"/>
                <a:cs typeface="Arial" panose="020B0604020202020204" pitchFamily="34" charset="0"/>
              </a:rPr>
              <a:t>Establish a consistent  start-up &amp; closing routine</a:t>
            </a:r>
          </a:p>
          <a:p>
            <a:pPr lvl="1">
              <a:spcBef>
                <a:spcPts val="0"/>
              </a:spcBef>
              <a:spcAft>
                <a:spcPct val="0"/>
              </a:spcAft>
              <a:defRPr/>
            </a:pPr>
            <a:r>
              <a:rPr lang="en-US" altLang="en-US" sz="2800" dirty="0">
                <a:latin typeface="Arial" panose="020B0604020202020204" pitchFamily="34" charset="0"/>
                <a:cs typeface="Arial" panose="020B0604020202020204" pitchFamily="34" charset="0"/>
              </a:rPr>
              <a:t>Set up “Check-Ins” &amp; “Check-Outs” </a:t>
            </a:r>
          </a:p>
          <a:p>
            <a:pPr>
              <a:spcBef>
                <a:spcPts val="0"/>
              </a:spcBef>
              <a:spcAft>
                <a:spcPct val="0"/>
              </a:spcAft>
              <a:defRPr/>
            </a:pPr>
            <a:endParaRPr lang="en-US" altLang="en-US" sz="2800" b="1" dirty="0">
              <a:latin typeface="Arial" panose="020B0604020202020204" pitchFamily="34" charset="0"/>
              <a:cs typeface="Arial" panose="020B0604020202020204" pitchFamily="34" charset="0"/>
            </a:endParaRPr>
          </a:p>
          <a:p>
            <a:pPr>
              <a:spcBef>
                <a:spcPts val="0"/>
              </a:spcBef>
              <a:spcAft>
                <a:spcPct val="0"/>
              </a:spcAft>
              <a:defRPr/>
            </a:pPr>
            <a:r>
              <a:rPr lang="en-US" altLang="en-US" sz="2800" b="1" dirty="0">
                <a:latin typeface="Arial" panose="020B0604020202020204" pitchFamily="34" charset="0"/>
                <a:cs typeface="Arial" panose="020B0604020202020204" pitchFamily="34" charset="0"/>
              </a:rPr>
              <a:t>Attention Orienting Techniques</a:t>
            </a:r>
          </a:p>
          <a:p>
            <a:pPr>
              <a:spcBef>
                <a:spcPts val="0"/>
              </a:spcBef>
              <a:spcAft>
                <a:spcPct val="0"/>
              </a:spcAft>
              <a:defRPr/>
            </a:pPr>
            <a:endParaRPr lang="en-US" altLang="en-US" sz="2800" b="1" dirty="0">
              <a:latin typeface="Arial" panose="020B0604020202020204" pitchFamily="34" charset="0"/>
              <a:cs typeface="Arial" panose="020B0604020202020204" pitchFamily="34" charset="0"/>
            </a:endParaRPr>
          </a:p>
          <a:p>
            <a:pPr>
              <a:spcBef>
                <a:spcPts val="0"/>
              </a:spcBef>
              <a:spcAft>
                <a:spcPct val="0"/>
              </a:spcAft>
              <a:defRPr/>
            </a:pPr>
            <a:r>
              <a:rPr lang="en-US" altLang="en-US" sz="2800" b="1" dirty="0">
                <a:latin typeface="Arial" panose="020B0604020202020204" pitchFamily="34" charset="0"/>
                <a:cs typeface="Arial" panose="020B0604020202020204" pitchFamily="34" charset="0"/>
              </a:rPr>
              <a:t>Effective Commands</a:t>
            </a:r>
          </a:p>
        </p:txBody>
      </p:sp>
      <p:sp>
        <p:nvSpPr>
          <p:cNvPr id="56325"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Gibbs, C. , Curtis, D. &amp; Duran, P. </a:t>
            </a:r>
          </a:p>
        </p:txBody>
      </p:sp>
    </p:spTree>
    <p:extLst>
      <p:ext uri="{BB962C8B-B14F-4D97-AF65-F5344CB8AC3E}">
        <p14:creationId xmlns:p14="http://schemas.microsoft.com/office/powerpoint/2010/main" val="38240669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5"/>
          <p:cNvSpPr>
            <a:spLocks noGrp="1"/>
          </p:cNvSpPr>
          <p:nvPr>
            <p:ph type="sldNum" sz="quarter" idx="4294967295"/>
          </p:nvPr>
        </p:nvSpPr>
        <p:spPr bwMode="auto">
          <a:xfrm>
            <a:off x="8458200" y="65341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F400804A-EA83-4254-9BF6-289B0AC7AFC8}" type="slidenum">
              <a:rPr lang="en-US" altLang="en-US">
                <a:solidFill>
                  <a:schemeClr val="bg2"/>
                </a:solidFill>
              </a:rPr>
              <a:pPr/>
              <a:t>22</a:t>
            </a:fld>
            <a:endParaRPr lang="en-US" altLang="en-US">
              <a:solidFill>
                <a:schemeClr val="bg2"/>
              </a:solidFill>
            </a:endParaRPr>
          </a:p>
        </p:txBody>
      </p:sp>
      <p:sp>
        <p:nvSpPr>
          <p:cNvPr id="60420" name="Rectangle 2"/>
          <p:cNvSpPr>
            <a:spLocks noGrp="1" noChangeArrowheads="1"/>
          </p:cNvSpPr>
          <p:nvPr>
            <p:ph type="title"/>
          </p:nvPr>
        </p:nvSpPr>
        <p:spPr>
          <a:xfrm>
            <a:off x="690114" y="64851"/>
            <a:ext cx="8149086" cy="1051560"/>
          </a:xfrm>
        </p:spPr>
        <p:txBody>
          <a:bodyPr/>
          <a:lstStyle/>
          <a:p>
            <a:pPr eaLnBrk="1" hangingPunct="1">
              <a:defRPr/>
            </a:pPr>
            <a:r>
              <a:rPr lang="en-US" sz="3600" dirty="0"/>
              <a:t>Attention Orienting</a:t>
            </a:r>
          </a:p>
        </p:txBody>
      </p:sp>
      <p:sp>
        <p:nvSpPr>
          <p:cNvPr id="60421" name="Rectangle 3"/>
          <p:cNvSpPr>
            <a:spLocks noGrp="1" noChangeArrowheads="1"/>
          </p:cNvSpPr>
          <p:nvPr>
            <p:ph type="body" idx="1"/>
          </p:nvPr>
        </p:nvSpPr>
        <p:spPr>
          <a:xfrm>
            <a:off x="690114" y="1371600"/>
            <a:ext cx="9596886" cy="5257800"/>
          </a:xfrm>
        </p:spPr>
        <p:txBody>
          <a:bodyPr>
            <a:normAutofit/>
          </a:bodyPr>
          <a:lstStyle/>
          <a:p>
            <a:pPr marL="577850" indent="-577850">
              <a:defRPr/>
            </a:pPr>
            <a:r>
              <a:rPr lang="en-US" sz="2800" dirty="0">
                <a:latin typeface="Arial" panose="020B0604020202020204" pitchFamily="34" charset="0"/>
                <a:cs typeface="Arial" panose="020B0604020202020204" pitchFamily="34" charset="0"/>
              </a:rPr>
              <a:t>Multi-sensory Prompting / Executive Functioning</a:t>
            </a:r>
          </a:p>
          <a:p>
            <a:pPr marL="577850" indent="-577850">
              <a:spcAft>
                <a:spcPct val="0"/>
              </a:spcAft>
              <a:defRPr/>
            </a:pPr>
            <a:r>
              <a:rPr lang="en-US" sz="2800" dirty="0">
                <a:latin typeface="Arial" panose="020B0604020202020204" pitchFamily="34" charset="0"/>
                <a:cs typeface="Arial" panose="020B0604020202020204" pitchFamily="34" charset="0"/>
              </a:rPr>
              <a:t>Examples</a:t>
            </a:r>
          </a:p>
          <a:p>
            <a:pPr marL="938213" lvl="1" indent="-536575">
              <a:spcBef>
                <a:spcPts val="1200"/>
              </a:spcBef>
              <a:defRPr/>
            </a:pPr>
            <a:r>
              <a:rPr lang="en-US" sz="2800" dirty="0">
                <a:latin typeface="Arial" panose="020B0604020202020204" pitchFamily="34" charset="0"/>
                <a:cs typeface="Arial" panose="020B0604020202020204" pitchFamily="34" charset="0"/>
              </a:rPr>
              <a:t>Physical Prompts</a:t>
            </a:r>
          </a:p>
          <a:p>
            <a:pPr marL="1254125" lvl="2" indent="-342900">
              <a:spcBef>
                <a:spcPct val="0"/>
              </a:spcBef>
              <a:buFont typeface="Arial" panose="020B0604020202020204" pitchFamily="34" charset="0"/>
              <a:buChar char="•"/>
              <a:defRPr/>
            </a:pPr>
            <a:r>
              <a:rPr lang="en-US" sz="2800" dirty="0">
                <a:solidFill>
                  <a:srgbClr val="FF0000"/>
                </a:solidFill>
                <a:latin typeface="Arial" panose="020B0604020202020204" pitchFamily="34" charset="0"/>
                <a:cs typeface="Arial" panose="020B0604020202020204" pitchFamily="34" charset="0"/>
              </a:rPr>
              <a:t>Dimming the lights</a:t>
            </a:r>
          </a:p>
          <a:p>
            <a:pPr marL="1254125" lvl="2" indent="-342900">
              <a:spcBef>
                <a:spcPct val="0"/>
              </a:spcBef>
              <a:buFont typeface="Arial" panose="020B0604020202020204" pitchFamily="34" charset="0"/>
              <a:buChar char="•"/>
              <a:defRPr/>
            </a:pPr>
            <a:r>
              <a:rPr lang="en-US" sz="2800" dirty="0">
                <a:solidFill>
                  <a:srgbClr val="FF0000"/>
                </a:solidFill>
                <a:latin typeface="Arial" panose="020B0604020202020204" pitchFamily="34" charset="0"/>
                <a:cs typeface="Arial" panose="020B0604020202020204" pitchFamily="34" charset="0"/>
              </a:rPr>
              <a:t>Clapping/Snapping</a:t>
            </a:r>
          </a:p>
          <a:p>
            <a:pPr marL="938213" lvl="1" indent="-536575">
              <a:spcBef>
                <a:spcPct val="75000"/>
              </a:spcBef>
              <a:defRPr/>
            </a:pPr>
            <a:r>
              <a:rPr lang="en-US" sz="2800" dirty="0">
                <a:latin typeface="Arial" panose="020B0604020202020204" pitchFamily="34" charset="0"/>
                <a:cs typeface="Arial" panose="020B0604020202020204" pitchFamily="34" charset="0"/>
              </a:rPr>
              <a:t>Keywords/Statements</a:t>
            </a:r>
          </a:p>
          <a:p>
            <a:pPr marL="1406525" lvl="2" indent="-495300">
              <a:spcBef>
                <a:spcPts val="0"/>
              </a:spcBef>
              <a:buFont typeface="Arial" pitchFamily="34" charset="0"/>
              <a:buChar char="•"/>
              <a:defRPr/>
            </a:pPr>
            <a:r>
              <a:rPr lang="en-US" sz="2800" dirty="0">
                <a:solidFill>
                  <a:srgbClr val="FF0000"/>
                </a:solidFill>
                <a:latin typeface="Arial" panose="020B0604020202020204" pitchFamily="34" charset="0"/>
                <a:cs typeface="Arial" panose="020B0604020202020204" pitchFamily="34" charset="0"/>
              </a:rPr>
              <a:t>Freeze command</a:t>
            </a:r>
          </a:p>
          <a:p>
            <a:pPr marL="1406525" lvl="2" indent="-495300">
              <a:spcBef>
                <a:spcPts val="0"/>
              </a:spcBef>
              <a:buFont typeface="Arial" pitchFamily="34" charset="0"/>
              <a:buChar char="•"/>
              <a:defRPr/>
            </a:pPr>
            <a:r>
              <a:rPr lang="en-US" sz="2800" dirty="0">
                <a:solidFill>
                  <a:srgbClr val="FF0000"/>
                </a:solidFill>
                <a:latin typeface="Arial" panose="020B0604020202020204" pitchFamily="34" charset="0"/>
                <a:cs typeface="Arial" panose="020B0604020202020204" pitchFamily="34" charset="0"/>
              </a:rPr>
              <a:t>Echo (Broccoli Taco, Marco Polo)</a:t>
            </a:r>
          </a:p>
        </p:txBody>
      </p:sp>
      <p:sp>
        <p:nvSpPr>
          <p:cNvPr id="58373"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solidFill>
                  <a:schemeClr val="bg2"/>
                </a:solidFill>
              </a:rPr>
              <a:t>Gibbs, M.C. </a:t>
            </a:r>
          </a:p>
        </p:txBody>
      </p:sp>
    </p:spTree>
    <p:extLst>
      <p:ext uri="{BB962C8B-B14F-4D97-AF65-F5344CB8AC3E}">
        <p14:creationId xmlns:p14="http://schemas.microsoft.com/office/powerpoint/2010/main" val="3547620556"/>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6"/>
          <p:cNvSpPr>
            <a:spLocks noGrp="1"/>
          </p:cNvSpPr>
          <p:nvPr>
            <p:ph type="sldNum" sz="quarter" idx="11"/>
          </p:nvPr>
        </p:nvSpPr>
        <p:spPr bwMode="auto">
          <a:xfrm>
            <a:off x="8458200" y="6553200"/>
            <a:ext cx="2133600" cy="3238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t>Slide </a:t>
            </a:r>
            <a:fld id="{BEFCD428-B28E-4688-8FFF-9E9AD6178C5D}" type="slidenum">
              <a:rPr lang="en-US" altLang="en-US"/>
              <a:pPr/>
              <a:t>23</a:t>
            </a:fld>
            <a:endParaRPr lang="en-US" altLang="en-US"/>
          </a:p>
        </p:txBody>
      </p:sp>
      <p:sp>
        <p:nvSpPr>
          <p:cNvPr id="225282" name="Rectangle 2"/>
          <p:cNvSpPr>
            <a:spLocks noGrp="1" noChangeArrowheads="1"/>
          </p:cNvSpPr>
          <p:nvPr>
            <p:ph type="title"/>
          </p:nvPr>
        </p:nvSpPr>
        <p:spPr>
          <a:xfrm>
            <a:off x="733245" y="152400"/>
            <a:ext cx="9172755" cy="762000"/>
          </a:xfrm>
        </p:spPr>
        <p:txBody>
          <a:bodyPr/>
          <a:lstStyle/>
          <a:p>
            <a:pPr eaLnBrk="1" hangingPunct="1">
              <a:defRPr/>
            </a:pPr>
            <a:r>
              <a:rPr lang="en-US" sz="4000" b="1" dirty="0">
                <a:effectLst/>
                <a:latin typeface="+mn-lt"/>
              </a:rPr>
              <a:t>Effective Commands</a:t>
            </a:r>
          </a:p>
        </p:txBody>
      </p:sp>
      <p:sp>
        <p:nvSpPr>
          <p:cNvPr id="60420" name="Rectangle 3"/>
          <p:cNvSpPr>
            <a:spLocks noGrp="1" noChangeArrowheads="1"/>
          </p:cNvSpPr>
          <p:nvPr>
            <p:ph type="body" sz="half" idx="1"/>
          </p:nvPr>
        </p:nvSpPr>
        <p:spPr bwMode="auto">
          <a:xfrm>
            <a:off x="793630" y="1280746"/>
            <a:ext cx="9645770" cy="5562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spcBef>
                <a:spcPts val="0"/>
              </a:spcBef>
            </a:pPr>
            <a:r>
              <a:rPr lang="en-US" altLang="en-US" sz="2400" dirty="0">
                <a:latin typeface="Arial" panose="020B0604020202020204" pitchFamily="34" charset="0"/>
                <a:cs typeface="Arial" panose="020B0604020202020204" pitchFamily="34" charset="0"/>
              </a:rPr>
              <a:t>Gaining Attention &amp; Minimizing Distractions</a:t>
            </a:r>
          </a:p>
          <a:p>
            <a:pPr>
              <a:spcBef>
                <a:spcPts val="0"/>
              </a:spcBef>
            </a:pPr>
            <a:endParaRPr lang="en-US" altLang="en-US" sz="2400" dirty="0">
              <a:latin typeface="Arial" panose="020B0604020202020204" pitchFamily="34" charset="0"/>
              <a:cs typeface="Arial" panose="020B0604020202020204" pitchFamily="34" charset="0"/>
            </a:endParaRPr>
          </a:p>
          <a:p>
            <a:pPr>
              <a:spcBef>
                <a:spcPts val="0"/>
              </a:spcBef>
            </a:pPr>
            <a:r>
              <a:rPr lang="en-US" altLang="en-US" sz="2400" dirty="0">
                <a:latin typeface="Arial" panose="020B0604020202020204" pitchFamily="34" charset="0"/>
                <a:cs typeface="Arial" panose="020B0604020202020204" pitchFamily="34" charset="0"/>
              </a:rPr>
              <a:t>Key word activation of attending skills</a:t>
            </a:r>
          </a:p>
          <a:p>
            <a:pPr lvl="1">
              <a:spcBef>
                <a:spcPts val="0"/>
              </a:spcBef>
            </a:pPr>
            <a:r>
              <a:rPr lang="en-US" altLang="en-US" sz="2400" dirty="0">
                <a:latin typeface="Arial" panose="020B0604020202020204" pitchFamily="34" charset="0"/>
                <a:cs typeface="Arial" panose="020B0604020202020204" pitchFamily="34" charset="0"/>
              </a:rPr>
              <a:t>“Instructions”, “Directions”</a:t>
            </a:r>
          </a:p>
          <a:p>
            <a:pPr lvl="1">
              <a:spcBef>
                <a:spcPts val="0"/>
              </a:spcBef>
            </a:pPr>
            <a:r>
              <a:rPr lang="en-US" altLang="en-US" sz="2400" dirty="0">
                <a:latin typeface="Arial" panose="020B0604020202020204" pitchFamily="34" charset="0"/>
                <a:cs typeface="Arial" panose="020B0604020202020204" pitchFamily="34" charset="0"/>
              </a:rPr>
              <a:t>“Freeze!”</a:t>
            </a:r>
          </a:p>
          <a:p>
            <a:pPr>
              <a:spcBef>
                <a:spcPts val="0"/>
              </a:spcBef>
            </a:pPr>
            <a:endParaRPr lang="en-US" altLang="en-US" sz="2400" dirty="0">
              <a:latin typeface="Arial" panose="020B0604020202020204" pitchFamily="34" charset="0"/>
              <a:cs typeface="Arial" panose="020B0604020202020204" pitchFamily="34" charset="0"/>
            </a:endParaRPr>
          </a:p>
          <a:p>
            <a:pPr>
              <a:spcBef>
                <a:spcPts val="0"/>
              </a:spcBef>
            </a:pPr>
            <a:r>
              <a:rPr lang="en-US" altLang="en-US" sz="2400" dirty="0">
                <a:latin typeface="Arial" panose="020B0604020202020204" pitchFamily="34" charset="0"/>
                <a:cs typeface="Arial" panose="020B0604020202020204" pitchFamily="34" charset="0"/>
              </a:rPr>
              <a:t>Establish Physical Contact</a:t>
            </a:r>
          </a:p>
          <a:p>
            <a:pPr>
              <a:spcBef>
                <a:spcPts val="0"/>
              </a:spcBef>
            </a:pPr>
            <a:endParaRPr lang="en-US" altLang="en-US" sz="2400" dirty="0">
              <a:latin typeface="Arial" panose="020B0604020202020204" pitchFamily="34" charset="0"/>
              <a:cs typeface="Arial" panose="020B0604020202020204" pitchFamily="34" charset="0"/>
            </a:endParaRPr>
          </a:p>
          <a:p>
            <a:pPr>
              <a:spcBef>
                <a:spcPts val="0"/>
              </a:spcBef>
            </a:pPr>
            <a:r>
              <a:rPr lang="en-US" altLang="en-US" sz="2400" dirty="0">
                <a:latin typeface="Arial" panose="020B0604020202020204" pitchFamily="34" charset="0"/>
                <a:cs typeface="Arial" panose="020B0604020202020204" pitchFamily="34" charset="0"/>
              </a:rPr>
              <a:t>Shift Parent/ Teacher Attention from Attitude to Compliance</a:t>
            </a:r>
          </a:p>
          <a:p>
            <a:pPr lvl="1" eaLnBrk="1" hangingPunct="1">
              <a:spcBef>
                <a:spcPts val="0"/>
              </a:spcBef>
            </a:pPr>
            <a:r>
              <a:rPr lang="en-US" altLang="en-US" sz="2400" dirty="0">
                <a:latin typeface="Arial" panose="020B0604020202020204" pitchFamily="34" charset="0"/>
                <a:cs typeface="Arial" panose="020B0604020202020204" pitchFamily="34" charset="0"/>
              </a:rPr>
              <a:t>Emphasis Placed on Giving Positive Attention</a:t>
            </a:r>
          </a:p>
          <a:p>
            <a:pPr lvl="1">
              <a:spcBef>
                <a:spcPts val="0"/>
              </a:spcBef>
            </a:pPr>
            <a:r>
              <a:rPr lang="en-US" altLang="en-US" sz="2400" dirty="0">
                <a:latin typeface="Arial" panose="020B0604020202020204" pitchFamily="34" charset="0"/>
                <a:cs typeface="Arial" panose="020B0604020202020204" pitchFamily="34" charset="0"/>
              </a:rPr>
              <a:t>Use of Ask, Say, Do &amp; Differential Attention (</a:t>
            </a:r>
            <a:r>
              <a:rPr lang="en-US" altLang="en-US" sz="2400" dirty="0" err="1">
                <a:latin typeface="Arial" panose="020B0604020202020204" pitchFamily="34" charset="0"/>
                <a:cs typeface="Arial" panose="020B0604020202020204" pitchFamily="34" charset="0"/>
              </a:rPr>
              <a:t>Zisser</a:t>
            </a:r>
            <a:r>
              <a:rPr lang="en-US" altLang="en-US" sz="2400" dirty="0">
                <a:latin typeface="Arial" panose="020B0604020202020204" pitchFamily="34" charset="0"/>
                <a:cs typeface="Arial" panose="020B0604020202020204" pitchFamily="34" charset="0"/>
              </a:rPr>
              <a:t> &amp; </a:t>
            </a:r>
            <a:r>
              <a:rPr lang="en-US" altLang="en-US" sz="2400" dirty="0" err="1">
                <a:latin typeface="Arial" panose="020B0604020202020204" pitchFamily="34" charset="0"/>
                <a:cs typeface="Arial" panose="020B0604020202020204" pitchFamily="34" charset="0"/>
              </a:rPr>
              <a:t>Eyberg</a:t>
            </a:r>
            <a:r>
              <a:rPr lang="en-US" altLang="en-US" sz="2400" dirty="0">
                <a:latin typeface="Arial" panose="020B0604020202020204" pitchFamily="34" charset="0"/>
                <a:cs typeface="Arial" panose="020B0604020202020204" pitchFamily="34" charset="0"/>
              </a:rPr>
              <a:t> 2018).</a:t>
            </a:r>
          </a:p>
          <a:p>
            <a:pPr>
              <a:spcBef>
                <a:spcPts val="0"/>
              </a:spcBef>
            </a:pPr>
            <a:endParaRPr lang="en-US" altLang="en-US" sz="2400" dirty="0">
              <a:latin typeface="Arial" panose="020B0604020202020204" pitchFamily="34" charset="0"/>
              <a:cs typeface="Arial" panose="020B0604020202020204" pitchFamily="34" charset="0"/>
            </a:endParaRPr>
          </a:p>
          <a:p>
            <a:pPr>
              <a:spcBef>
                <a:spcPts val="0"/>
              </a:spcBef>
            </a:pPr>
            <a:r>
              <a:rPr lang="en-US" altLang="en-US" sz="2400" dirty="0">
                <a:latin typeface="Arial" panose="020B0604020202020204" pitchFamily="34" charset="0"/>
                <a:cs typeface="Arial" panose="020B0604020202020204" pitchFamily="34" charset="0"/>
              </a:rPr>
              <a:t>Compliance Trials- using “Fetch Commands” (Barkley, 2020) or chained commands (e.g., “Touch nose”; “Clap hands”). </a:t>
            </a:r>
          </a:p>
        </p:txBody>
      </p:sp>
      <p:pic>
        <p:nvPicPr>
          <p:cNvPr id="60421" name="Picture 4" descr="following-instructions-for-dummies">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086600" y="0"/>
            <a:ext cx="1066800" cy="13350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t>Gibbs, M.C. </a:t>
            </a:r>
          </a:p>
        </p:txBody>
      </p:sp>
    </p:spTree>
    <p:extLst>
      <p:ext uri="{BB962C8B-B14F-4D97-AF65-F5344CB8AC3E}">
        <p14:creationId xmlns:p14="http://schemas.microsoft.com/office/powerpoint/2010/main" val="14676394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t>Differential Attention</a:t>
            </a:r>
            <a:endParaRPr lang="en-US" dirty="0"/>
          </a:p>
        </p:txBody>
      </p:sp>
      <p:sp>
        <p:nvSpPr>
          <p:cNvPr id="67586" name="Rectangle 2"/>
          <p:cNvSpPr>
            <a:spLocks noGrp="1" noChangeArrowheads="1"/>
          </p:cNvSpPr>
          <p:nvPr>
            <p:ph type="ctrTitle" idx="4294967295"/>
          </p:nvPr>
        </p:nvSpPr>
        <p:spPr>
          <a:xfrm>
            <a:off x="4495800" y="2133600"/>
            <a:ext cx="7696200" cy="1676400"/>
          </a:xfrm>
        </p:spPr>
        <p:txBody>
          <a:bodyPr/>
          <a:lstStyle/>
          <a:p>
            <a:pPr>
              <a:spcBef>
                <a:spcPts val="3000"/>
              </a:spcBef>
            </a:pPr>
            <a:r>
              <a:rPr lang="en-US" altLang="en-US" sz="5400" dirty="0"/>
              <a:t> </a:t>
            </a:r>
            <a:br>
              <a:rPr lang="en-US" altLang="en-US" sz="5400" dirty="0"/>
            </a:br>
            <a:br>
              <a:rPr lang="en-US" altLang="en-US" sz="1800" dirty="0"/>
            </a:br>
            <a:endParaRPr lang="en-US" altLang="en-US" dirty="0"/>
          </a:p>
        </p:txBody>
      </p:sp>
      <p:sp>
        <p:nvSpPr>
          <p:cNvPr id="67587" name="Rectangle 6"/>
          <p:cNvSpPr txBox="1">
            <a:spLocks noChangeArrowheads="1"/>
          </p:cNvSpPr>
          <p:nvPr/>
        </p:nvSpPr>
        <p:spPr bwMode="auto">
          <a:xfrm>
            <a:off x="9601200" y="6550026"/>
            <a:ext cx="91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r"/>
            <a:r>
              <a:rPr lang="en-US" altLang="en-US" sz="1000"/>
              <a:t>Slide </a:t>
            </a:r>
            <a:fld id="{B91B73B9-CBCF-43E4-AB3B-AB400BE5BE7E}" type="slidenum">
              <a:rPr lang="en-US" altLang="en-US" sz="1000"/>
              <a:pPr algn="r"/>
              <a:t>24</a:t>
            </a:fld>
            <a:endParaRPr lang="en-US" altLang="en-US" sz="1000"/>
          </a:p>
        </p:txBody>
      </p:sp>
      <p:sp>
        <p:nvSpPr>
          <p:cNvPr id="9" name="TextBox 8"/>
          <p:cNvSpPr txBox="1">
            <a:spLocks noChangeArrowheads="1"/>
          </p:cNvSpPr>
          <p:nvPr/>
        </p:nvSpPr>
        <p:spPr bwMode="auto">
          <a:xfrm>
            <a:off x="6324600" y="3378200"/>
            <a:ext cx="3505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sz="3200" b="0" dirty="0"/>
              <a:t>What is it?</a:t>
            </a:r>
          </a:p>
        </p:txBody>
      </p:sp>
      <p:sp>
        <p:nvSpPr>
          <p:cNvPr id="11" name="TextBox 10"/>
          <p:cNvSpPr txBox="1">
            <a:spLocks noChangeArrowheads="1"/>
          </p:cNvSpPr>
          <p:nvPr/>
        </p:nvSpPr>
        <p:spPr bwMode="auto">
          <a:xfrm>
            <a:off x="6409426" y="4408488"/>
            <a:ext cx="418237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sz="3200" b="0" dirty="0"/>
              <a:t>How can it be used to support behavior?</a:t>
            </a:r>
          </a:p>
          <a:p>
            <a:endParaRPr lang="en-US" altLang="en-US" sz="3200" dirty="0"/>
          </a:p>
        </p:txBody>
      </p:sp>
      <p:sp>
        <p:nvSpPr>
          <p:cNvPr id="67590" name="Footer Placeholder 4"/>
          <p:cNvSpPr txBox="1">
            <a:spLocks/>
          </p:cNvSpPr>
          <p:nvPr/>
        </p:nvSpPr>
        <p:spPr bwMode="auto">
          <a:xfrm>
            <a:off x="5181600" y="6553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endParaRPr lang="en-US" altLang="en-US" sz="1000" dirty="0"/>
          </a:p>
        </p:txBody>
      </p:sp>
    </p:spTree>
    <p:extLst>
      <p:ext uri="{BB962C8B-B14F-4D97-AF65-F5344CB8AC3E}">
        <p14:creationId xmlns:p14="http://schemas.microsoft.com/office/powerpoint/2010/main" val="69936161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6"/>
          <p:cNvSpPr>
            <a:spLocks noGrp="1"/>
          </p:cNvSpPr>
          <p:nvPr>
            <p:ph type="sldNum" sz="quarter" idx="11"/>
          </p:nvPr>
        </p:nvSpPr>
        <p:spPr bwMode="auto">
          <a:xfrm>
            <a:off x="8458200" y="653415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t>Slide </a:t>
            </a:r>
            <a:fld id="{ACE765FE-139E-484D-AC4D-41B8969D0892}" type="slidenum">
              <a:rPr lang="en-US" altLang="en-US"/>
              <a:pPr/>
              <a:t>25</a:t>
            </a:fld>
            <a:endParaRPr lang="en-US" altLang="en-US"/>
          </a:p>
        </p:txBody>
      </p:sp>
      <p:sp>
        <p:nvSpPr>
          <p:cNvPr id="233474" name="Rectangle 2"/>
          <p:cNvSpPr>
            <a:spLocks noGrp="1" noChangeArrowheads="1"/>
          </p:cNvSpPr>
          <p:nvPr>
            <p:ph type="title"/>
          </p:nvPr>
        </p:nvSpPr>
        <p:spPr>
          <a:xfrm>
            <a:off x="819509" y="152400"/>
            <a:ext cx="11372491" cy="762000"/>
          </a:xfrm>
        </p:spPr>
        <p:txBody>
          <a:bodyPr/>
          <a:lstStyle/>
          <a:p>
            <a:pPr eaLnBrk="1" hangingPunct="1">
              <a:defRPr/>
            </a:pPr>
            <a:r>
              <a:rPr lang="en-US" sz="4000" b="1" dirty="0">
                <a:effectLst/>
                <a:latin typeface="+mn-lt"/>
              </a:rPr>
              <a:t>Differential Attention</a:t>
            </a:r>
          </a:p>
        </p:txBody>
      </p:sp>
      <p:sp>
        <p:nvSpPr>
          <p:cNvPr id="69636" name="Rectangle 3"/>
          <p:cNvSpPr>
            <a:spLocks noGrp="1" noChangeArrowheads="1"/>
          </p:cNvSpPr>
          <p:nvPr>
            <p:ph type="body" sz="half" idx="1"/>
          </p:nvPr>
        </p:nvSpPr>
        <p:spPr bwMode="auto">
          <a:xfrm>
            <a:off x="819508" y="1295400"/>
            <a:ext cx="9924691" cy="5029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ct val="85000"/>
              </a:spcBef>
            </a:pPr>
            <a:r>
              <a:rPr lang="en-US" altLang="en-US" sz="2800" dirty="0">
                <a:latin typeface="+mn-lt"/>
              </a:rPr>
              <a:t>Increasing the value of positive attention (Allen, Harrington, &amp; Cooke, 2018)</a:t>
            </a:r>
          </a:p>
          <a:p>
            <a:pPr>
              <a:spcBef>
                <a:spcPts val="1200"/>
              </a:spcBef>
            </a:pPr>
            <a:r>
              <a:rPr lang="en-US" altLang="en-US" sz="2800" dirty="0">
                <a:latin typeface="+mn-lt"/>
              </a:rPr>
              <a:t>Planned ignoring of minor misbehaviors</a:t>
            </a:r>
          </a:p>
          <a:p>
            <a:pPr>
              <a:spcBef>
                <a:spcPts val="1200"/>
              </a:spcBef>
              <a:spcAft>
                <a:spcPct val="0"/>
              </a:spcAft>
            </a:pPr>
            <a:r>
              <a:rPr lang="en-US" altLang="en-US" sz="2800" dirty="0">
                <a:latin typeface="+mn-lt"/>
              </a:rPr>
              <a:t>Positive attention of target behaviors</a:t>
            </a:r>
          </a:p>
          <a:p>
            <a:pPr lvl="1">
              <a:lnSpc>
                <a:spcPct val="95000"/>
              </a:lnSpc>
              <a:spcBef>
                <a:spcPts val="1200"/>
              </a:spcBef>
            </a:pPr>
            <a:r>
              <a:rPr lang="en-US" altLang="en-US" sz="2800" dirty="0">
                <a:latin typeface="+mn-lt"/>
              </a:rPr>
              <a:t>Narrating activities (e.g. I noticed that you…)</a:t>
            </a:r>
          </a:p>
          <a:p>
            <a:pPr lvl="1" eaLnBrk="1" hangingPunct="1">
              <a:lnSpc>
                <a:spcPct val="95000"/>
              </a:lnSpc>
              <a:spcBef>
                <a:spcPct val="10000"/>
              </a:spcBef>
            </a:pPr>
            <a:r>
              <a:rPr lang="en-US" altLang="en-US" sz="2800" dirty="0">
                <a:latin typeface="+mn-lt"/>
              </a:rPr>
              <a:t>Providing labeled praise </a:t>
            </a:r>
          </a:p>
          <a:p>
            <a:pPr lvl="1" eaLnBrk="1" hangingPunct="1">
              <a:lnSpc>
                <a:spcPct val="95000"/>
              </a:lnSpc>
              <a:spcBef>
                <a:spcPct val="10000"/>
              </a:spcBef>
            </a:pPr>
            <a:r>
              <a:rPr lang="en-US" altLang="en-US" sz="2800" dirty="0">
                <a:latin typeface="+mn-lt"/>
              </a:rPr>
              <a:t>Mimicking/matching child behaviors</a:t>
            </a:r>
          </a:p>
          <a:p>
            <a:pPr>
              <a:spcBef>
                <a:spcPts val="1200"/>
              </a:spcBef>
            </a:pPr>
            <a:r>
              <a:rPr lang="en-US" altLang="en-US" sz="2800" dirty="0">
                <a:latin typeface="+mn-lt"/>
              </a:rPr>
              <a:t>Shifting the priority of commands to emphasize compliance, not positive attitude (i.e. reinforcing task compliance despite the </a:t>
            </a:r>
            <a:r>
              <a:rPr lang="en-US" altLang="en-US" sz="2800" i="1" dirty="0">
                <a:latin typeface="+mn-lt"/>
              </a:rPr>
              <a:t>manner</a:t>
            </a:r>
            <a:r>
              <a:rPr lang="en-US" altLang="en-US" sz="2800" dirty="0">
                <a:latin typeface="+mn-lt"/>
              </a:rPr>
              <a:t> in which it was completed)</a:t>
            </a:r>
          </a:p>
        </p:txBody>
      </p:sp>
      <p:pic>
        <p:nvPicPr>
          <p:cNvPr id="69637" name="Picture 4" descr="ignore">
            <a:hlinkClick r:id="rId3"/>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7162800" y="228600"/>
            <a:ext cx="1104900" cy="7413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r"/>
            <a:r>
              <a:rPr lang="en-US" altLang="en-US" dirty="0"/>
              <a:t>Gibbs, M.C. </a:t>
            </a:r>
          </a:p>
        </p:txBody>
      </p:sp>
    </p:spTree>
    <p:extLst>
      <p:ext uri="{BB962C8B-B14F-4D97-AF65-F5344CB8AC3E}">
        <p14:creationId xmlns:p14="http://schemas.microsoft.com/office/powerpoint/2010/main" val="2534218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4" y="64851"/>
            <a:ext cx="6567055" cy="1051560"/>
          </a:xfrm>
        </p:spPr>
        <p:txBody>
          <a:bodyPr/>
          <a:lstStyle/>
          <a:p>
            <a:r>
              <a:rPr lang="en-US" sz="3600" dirty="0"/>
              <a:t>Positive Attention</a:t>
            </a:r>
          </a:p>
        </p:txBody>
      </p:sp>
      <p:pic>
        <p:nvPicPr>
          <p:cNvPr id="4" name="r-euHPfAAiM"/>
          <p:cNvPicPr>
            <a:picLocks noGrp="1" noRot="1" noChangeAspect="1"/>
          </p:cNvPicPr>
          <p:nvPr>
            <p:ph idx="1"/>
            <a:videoFile r:link="rId1"/>
          </p:nvPr>
        </p:nvPicPr>
        <p:blipFill>
          <a:blip r:embed="rId3"/>
          <a:stretch>
            <a:fillRect/>
          </a:stretch>
        </p:blipFill>
        <p:spPr>
          <a:xfrm>
            <a:off x="3581400" y="1981200"/>
            <a:ext cx="4572000" cy="3657600"/>
          </a:xfrm>
          <a:prstGeom prst="rect">
            <a:avLst/>
          </a:prstGeom>
        </p:spPr>
      </p:pic>
      <p:sp>
        <p:nvSpPr>
          <p:cNvPr id="5" name="Rectangle 4"/>
          <p:cNvSpPr/>
          <p:nvPr/>
        </p:nvSpPr>
        <p:spPr>
          <a:xfrm>
            <a:off x="3352800" y="5754469"/>
            <a:ext cx="5562600" cy="369332"/>
          </a:xfrm>
          <a:prstGeom prst="rect">
            <a:avLst/>
          </a:prstGeom>
        </p:spPr>
        <p:txBody>
          <a:bodyPr wrap="square">
            <a:spAutoFit/>
          </a:bodyPr>
          <a:lstStyle/>
          <a:p>
            <a:r>
              <a:rPr lang="en-US" dirty="0">
                <a:solidFill>
                  <a:schemeClr val="accent1">
                    <a:lumMod val="75000"/>
                  </a:schemeClr>
                </a:solidFill>
              </a:rPr>
              <a:t>https://www.youtube.com/watch?v=r-euHPfAAiM</a:t>
            </a:r>
          </a:p>
        </p:txBody>
      </p:sp>
      <p:sp>
        <p:nvSpPr>
          <p:cNvPr id="3" name="TextBox 2"/>
          <p:cNvSpPr txBox="1"/>
          <p:nvPr/>
        </p:nvSpPr>
        <p:spPr>
          <a:xfrm>
            <a:off x="3124200" y="1496199"/>
            <a:ext cx="5486400" cy="400110"/>
          </a:xfrm>
          <a:prstGeom prst="rect">
            <a:avLst/>
          </a:prstGeom>
          <a:noFill/>
        </p:spPr>
        <p:txBody>
          <a:bodyPr wrap="square" rtlCol="0">
            <a:spAutoFit/>
          </a:bodyPr>
          <a:lstStyle/>
          <a:p>
            <a:pPr algn="ctr"/>
            <a:r>
              <a:rPr lang="en-US" sz="2000" dirty="0"/>
              <a:t>Positive Attention in Action</a:t>
            </a:r>
          </a:p>
        </p:txBody>
      </p:sp>
    </p:spTree>
    <p:extLst>
      <p:ext uri="{BB962C8B-B14F-4D97-AF65-F5344CB8AC3E}">
        <p14:creationId xmlns:p14="http://schemas.microsoft.com/office/powerpoint/2010/main" val="1603712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bwMode="auto">
          <a:xfrm>
            <a:off x="879894" y="1524000"/>
            <a:ext cx="9645231"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800" dirty="0">
                <a:latin typeface="Arial" panose="020B0604020202020204" pitchFamily="34" charset="0"/>
                <a:cs typeface="Arial" panose="020B0604020202020204" pitchFamily="34" charset="0"/>
              </a:rPr>
              <a:t>Problem behaviors are replaced by alternatives that successfully compete</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 likelihood that a child will use a positive alternative behavior increases when the positive alternative:</a:t>
            </a:r>
          </a:p>
          <a:p>
            <a:pPr lvl="1"/>
            <a:r>
              <a:rPr lang="en-US" sz="2800" dirty="0">
                <a:latin typeface="Arial" panose="020B0604020202020204" pitchFamily="34" charset="0"/>
                <a:cs typeface="Arial" panose="020B0604020202020204" pitchFamily="34" charset="0"/>
              </a:rPr>
              <a:t>provides the child control</a:t>
            </a:r>
          </a:p>
          <a:p>
            <a:pPr lvl="1"/>
            <a:r>
              <a:rPr lang="en-US" sz="2800" dirty="0">
                <a:latin typeface="Arial" panose="020B0604020202020204" pitchFamily="34" charset="0"/>
                <a:cs typeface="Arial" panose="020B0604020202020204" pitchFamily="34" charset="0"/>
              </a:rPr>
              <a:t>is easier, or more efficient, than problem behaviors</a:t>
            </a:r>
            <a:endParaRPr lang="en-US" altLang="en-US" sz="2800" dirty="0">
              <a:latin typeface="Arial" panose="020B0604020202020204" pitchFamily="34" charset="0"/>
              <a:cs typeface="Arial" panose="020B0604020202020204" pitchFamily="34" charset="0"/>
            </a:endParaRPr>
          </a:p>
        </p:txBody>
      </p:sp>
      <p:sp>
        <p:nvSpPr>
          <p:cNvPr id="64515" name="Title 2"/>
          <p:cNvSpPr>
            <a:spLocks noGrp="1"/>
          </p:cNvSpPr>
          <p:nvPr>
            <p:ph type="title"/>
          </p:nvPr>
        </p:nvSpPr>
        <p:spPr>
          <a:xfrm>
            <a:off x="879894" y="120651"/>
            <a:ext cx="9645231" cy="1012825"/>
          </a:xfrm>
        </p:spPr>
        <p:txBody>
          <a:bodyPr/>
          <a:lstStyle/>
          <a:p>
            <a:pPr>
              <a:defRPr/>
            </a:pPr>
            <a:r>
              <a:rPr lang="en-US" sz="3600" dirty="0"/>
              <a:t>Competing Behavior Model </a:t>
            </a:r>
            <a:endParaRPr lang="en-US" altLang="en-US" sz="3600" dirty="0"/>
          </a:p>
        </p:txBody>
      </p:sp>
      <p:sp>
        <p:nvSpPr>
          <p:cNvPr id="77829" name="Footer Placeholder 4"/>
          <p:cNvSpPr txBox="1">
            <a:spLocks/>
          </p:cNvSpPr>
          <p:nvPr/>
        </p:nvSpPr>
        <p:spPr bwMode="auto">
          <a:xfrm>
            <a:off x="5181600" y="6553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sz="1000" dirty="0">
                <a:solidFill>
                  <a:schemeClr val="bg2"/>
                </a:solidFill>
                <a:ea typeface="MS PGothic" pitchFamily="34" charset="-128"/>
              </a:rPr>
              <a:t>Gibbs, M.C. </a:t>
            </a:r>
          </a:p>
        </p:txBody>
      </p:sp>
    </p:spTree>
    <p:extLst>
      <p:ext uri="{BB962C8B-B14F-4D97-AF65-F5344CB8AC3E}">
        <p14:creationId xmlns:p14="http://schemas.microsoft.com/office/powerpoint/2010/main" val="4027833701"/>
      </p:ext>
    </p:extLst>
  </p:cSld>
  <p:clrMapOvr>
    <a:masterClrMapping/>
  </p:clrMapOvr>
  <p:transition>
    <p:zoom dir="in"/>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Content Placeholder 1"/>
          <p:cNvSpPr>
            <a:spLocks noGrp="1"/>
          </p:cNvSpPr>
          <p:nvPr>
            <p:ph idx="1"/>
          </p:nvPr>
        </p:nvSpPr>
        <p:spPr bwMode="auto">
          <a:xfrm>
            <a:off x="992039" y="1219200"/>
            <a:ext cx="9585476"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sz="2400" dirty="0">
                <a:latin typeface="Arial" panose="020B0604020202020204" pitchFamily="34" charset="0"/>
                <a:cs typeface="Arial" panose="020B0604020202020204" pitchFamily="34" charset="0"/>
              </a:rPr>
              <a:t>Example:</a:t>
            </a:r>
          </a:p>
          <a:p>
            <a:pPr lvl="1"/>
            <a:endParaRPr lang="en-US" sz="2400" b="1" u="sng" dirty="0">
              <a:latin typeface="Arial" panose="020B0604020202020204" pitchFamily="34" charset="0"/>
              <a:cs typeface="Arial" panose="020B0604020202020204" pitchFamily="34" charset="0"/>
            </a:endParaRPr>
          </a:p>
          <a:p>
            <a:pPr lvl="1"/>
            <a:r>
              <a:rPr lang="en-US" sz="2400" b="1" u="sng" dirty="0">
                <a:latin typeface="Arial" panose="020B0604020202020204" pitchFamily="34" charset="0"/>
                <a:cs typeface="Arial" panose="020B0604020202020204" pitchFamily="34" charset="0"/>
              </a:rPr>
              <a:t>Antecedent-</a:t>
            </a:r>
            <a:r>
              <a:rPr lang="en-US" sz="2400" dirty="0">
                <a:latin typeface="Arial" panose="020B0604020202020204" pitchFamily="34" charset="0"/>
                <a:cs typeface="Arial" panose="020B0604020202020204" pitchFamily="34" charset="0"/>
              </a:rPr>
              <a:t> participating in learning activity</a:t>
            </a:r>
          </a:p>
          <a:p>
            <a:pPr lvl="1"/>
            <a:endParaRPr lang="en-US" sz="2400" b="1" u="sng" dirty="0">
              <a:latin typeface="Arial" panose="020B0604020202020204" pitchFamily="34" charset="0"/>
              <a:cs typeface="Arial" panose="020B0604020202020204" pitchFamily="34" charset="0"/>
            </a:endParaRPr>
          </a:p>
          <a:p>
            <a:pPr lvl="1"/>
            <a:r>
              <a:rPr lang="en-US" sz="2400" b="1" u="sng" dirty="0">
                <a:latin typeface="Arial" panose="020B0604020202020204" pitchFamily="34" charset="0"/>
                <a:cs typeface="Arial" panose="020B0604020202020204" pitchFamily="34" charset="0"/>
              </a:rPr>
              <a:t>Problem behavior- </a:t>
            </a:r>
            <a:r>
              <a:rPr lang="en-US" sz="2400" dirty="0">
                <a:latin typeface="Arial" panose="020B0604020202020204" pitchFamily="34" charset="0"/>
                <a:cs typeface="Arial" panose="020B0604020202020204" pitchFamily="34" charset="0"/>
              </a:rPr>
              <a:t>self-injurious, hitting self with hand</a:t>
            </a:r>
          </a:p>
          <a:p>
            <a:pPr lvl="1"/>
            <a:endParaRPr lang="en-US" sz="2400" b="1" u="sng" dirty="0">
              <a:latin typeface="Arial" panose="020B0604020202020204" pitchFamily="34" charset="0"/>
              <a:cs typeface="Arial" panose="020B0604020202020204" pitchFamily="34" charset="0"/>
            </a:endParaRPr>
          </a:p>
          <a:p>
            <a:pPr lvl="1"/>
            <a:r>
              <a:rPr lang="en-US" sz="2400" b="1" u="sng" dirty="0">
                <a:latin typeface="Arial" panose="020B0604020202020204" pitchFamily="34" charset="0"/>
                <a:cs typeface="Arial" panose="020B0604020202020204" pitchFamily="34" charset="0"/>
              </a:rPr>
              <a:t>Replacement behavior- </a:t>
            </a:r>
            <a:r>
              <a:rPr lang="en-US" sz="2400" dirty="0">
                <a:latin typeface="Arial" panose="020B0604020202020204" pitchFamily="34" charset="0"/>
                <a:cs typeface="Arial" panose="020B0604020202020204" pitchFamily="34" charset="0"/>
              </a:rPr>
              <a:t>reinforce clapping hands to replace hitting</a:t>
            </a:r>
          </a:p>
          <a:p>
            <a:pPr lvl="1"/>
            <a:endParaRPr lang="en-US" dirty="0"/>
          </a:p>
        </p:txBody>
      </p:sp>
      <p:sp>
        <p:nvSpPr>
          <p:cNvPr id="64515" name="Title 2"/>
          <p:cNvSpPr>
            <a:spLocks noGrp="1"/>
          </p:cNvSpPr>
          <p:nvPr>
            <p:ph type="title"/>
          </p:nvPr>
        </p:nvSpPr>
        <p:spPr>
          <a:xfrm>
            <a:off x="905774" y="120651"/>
            <a:ext cx="9619351" cy="1012825"/>
          </a:xfrm>
        </p:spPr>
        <p:txBody>
          <a:bodyPr/>
          <a:lstStyle/>
          <a:p>
            <a:pPr>
              <a:defRPr/>
            </a:pPr>
            <a:r>
              <a:rPr lang="en-US" sz="3600" dirty="0"/>
              <a:t>Competing Behavior Model </a:t>
            </a:r>
            <a:endParaRPr lang="en-US" altLang="en-US" sz="3600" dirty="0"/>
          </a:p>
        </p:txBody>
      </p:sp>
      <p:sp>
        <p:nvSpPr>
          <p:cNvPr id="77829" name="Footer Placeholder 4"/>
          <p:cNvSpPr txBox="1">
            <a:spLocks/>
          </p:cNvSpPr>
          <p:nvPr/>
        </p:nvSpPr>
        <p:spPr bwMode="auto">
          <a:xfrm>
            <a:off x="5181600" y="6553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sz="1000" dirty="0">
                <a:solidFill>
                  <a:schemeClr val="bg2"/>
                </a:solidFill>
                <a:ea typeface="MS PGothic" pitchFamily="34" charset="-128"/>
              </a:rPr>
              <a:t>Gibbs, M.C. </a:t>
            </a:r>
          </a:p>
        </p:txBody>
      </p:sp>
    </p:spTree>
    <p:extLst>
      <p:ext uri="{BB962C8B-B14F-4D97-AF65-F5344CB8AC3E}">
        <p14:creationId xmlns:p14="http://schemas.microsoft.com/office/powerpoint/2010/main" val="2210870866"/>
      </p:ext>
    </p:extLst>
  </p:cSld>
  <p:clrMapOvr>
    <a:masterClrMapping/>
  </p:clrMapOvr>
  <p:transition>
    <p:zoom dir="in"/>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7532" y="152400"/>
            <a:ext cx="8262668" cy="914400"/>
          </a:xfrm>
        </p:spPr>
        <p:txBody>
          <a:bodyPr/>
          <a:lstStyle/>
          <a:p>
            <a:r>
              <a:rPr lang="en-US" sz="3600" dirty="0"/>
              <a:t>Competing Behavior Model:</a:t>
            </a:r>
            <a:br>
              <a:rPr lang="en-US" sz="3600" dirty="0"/>
            </a:br>
            <a:r>
              <a:rPr lang="en-US" sz="3600" dirty="0"/>
              <a:t>Case Study 1</a:t>
            </a:r>
          </a:p>
        </p:txBody>
      </p:sp>
      <p:sp>
        <p:nvSpPr>
          <p:cNvPr id="3" name="Content Placeholder 2"/>
          <p:cNvSpPr>
            <a:spLocks noGrp="1"/>
          </p:cNvSpPr>
          <p:nvPr>
            <p:ph idx="1"/>
          </p:nvPr>
        </p:nvSpPr>
        <p:spPr>
          <a:xfrm>
            <a:off x="957532" y="1600201"/>
            <a:ext cx="9253268" cy="4678363"/>
          </a:xfrm>
        </p:spPr>
        <p:txBody>
          <a:bodyPr/>
          <a:lstStyle/>
          <a:p>
            <a:pPr marL="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Case 1</a:t>
            </a:r>
          </a:p>
          <a:p>
            <a:pPr marL="0" indent="0">
              <a:lnSpc>
                <a:spcPct val="107000"/>
              </a:lnSpc>
              <a:spcBef>
                <a:spcPts val="0"/>
              </a:spcBef>
              <a:spcAft>
                <a:spcPts val="800"/>
              </a:spcAft>
              <a:buSzPts val="1000"/>
              <a:buNone/>
              <a:tabLst>
                <a:tab pos="457200" algn="l"/>
              </a:tabLst>
            </a:pPr>
            <a:r>
              <a:rPr lang="en-US" sz="2800" dirty="0">
                <a:latin typeface="Arial" panose="020B0604020202020204" pitchFamily="34" charset="0"/>
                <a:ea typeface="Calibri" panose="020F0502020204030204" pitchFamily="34" charset="0"/>
                <a:cs typeface="Arial" panose="020B0604020202020204" pitchFamily="34" charset="0"/>
              </a:rPr>
              <a:t>Kara is teacher of a child with TBI. The child recently began to pinch his arms. She takes data on the behavior and discovers that it functions for attention. (When he pinches his arms, she comes over and tells him “no pinching.”) </a:t>
            </a:r>
          </a:p>
          <a:p>
            <a:pPr marL="0" indent="0">
              <a:buNone/>
            </a:pPr>
            <a:endParaRPr lang="en-US" dirty="0"/>
          </a:p>
        </p:txBody>
      </p:sp>
    </p:spTree>
    <p:extLst>
      <p:ext uri="{BB962C8B-B14F-4D97-AF65-F5344CB8AC3E}">
        <p14:creationId xmlns:p14="http://schemas.microsoft.com/office/powerpoint/2010/main" val="3677979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3"/>
          <p:cNvSpPr>
            <a:spLocks noGrp="1"/>
          </p:cNvSpPr>
          <p:nvPr>
            <p:ph type="title"/>
          </p:nvPr>
        </p:nvSpPr>
        <p:spPr/>
        <p:txBody>
          <a:bodyPr/>
          <a:lstStyle/>
          <a:p>
            <a:r>
              <a:rPr lang="en-US" altLang="en-US" sz="3200" dirty="0">
                <a:ea typeface="ヒラギノ角ゴ Pro W3" pitchFamily="124" charset="-128"/>
              </a:rPr>
              <a:t>Faculty Introduction</a:t>
            </a:r>
            <a:endParaRPr lang="en-US" altLang="en-US" sz="3200" dirty="0">
              <a:solidFill>
                <a:srgbClr val="FF0000"/>
              </a:solidFill>
              <a:ea typeface="ヒラギノ角ゴ Pro W3" pitchFamily="124" charset="-128"/>
            </a:endParaRPr>
          </a:p>
        </p:txBody>
      </p:sp>
      <p:sp>
        <p:nvSpPr>
          <p:cNvPr id="10243" name="Content Placeholder 4"/>
          <p:cNvSpPr>
            <a:spLocks noGrp="1"/>
          </p:cNvSpPr>
          <p:nvPr>
            <p:ph idx="1"/>
          </p:nvPr>
        </p:nvSpPr>
        <p:spPr>
          <a:xfrm>
            <a:off x="5338618" y="2216728"/>
            <a:ext cx="6159116" cy="3786140"/>
          </a:xfrm>
        </p:spPr>
        <p:txBody>
          <a:bodyPr>
            <a:noAutofit/>
          </a:bodyPr>
          <a:lstStyle/>
          <a:p>
            <a:pPr marL="0" indent="0">
              <a:buNone/>
            </a:pPr>
            <a:r>
              <a:rPr lang="en-US" sz="1800" dirty="0"/>
              <a:t>For the past 10 years Dr. Gibbs has worked at TIRR Memorial Hermann performing neuropsychological evaluations, cognitive rehabilitation, and clinical research with persons who have brain injury.  He received an award for an investigation of progressive cardiovascular intervention for the treatment of persistent physical and neurocognitive symptoms in adolescents with sports concussion. Dr. Gibbs has been an investigator on two NIH funded studies.  He is currently the site primary investigator for a PCORI funded study investigating problem solving skills training for adolescents with traumatic brain injury and their parents.  His clinical and research interests include cognitive rehabilitation and the neurocognitive and neurobehavioral correlates of traumatic brain injury, stroke, sports concussion, and neurodevelopmental disorders. </a:t>
            </a:r>
          </a:p>
        </p:txBody>
      </p:sp>
      <p:pic>
        <p:nvPicPr>
          <p:cNvPr id="4" name="Picture 3"/>
          <p:cNvPicPr>
            <a:picLocks noChangeAspect="1"/>
          </p:cNvPicPr>
          <p:nvPr/>
        </p:nvPicPr>
        <p:blipFill>
          <a:blip r:embed="rId2"/>
          <a:stretch>
            <a:fillRect/>
          </a:stretch>
        </p:blipFill>
        <p:spPr>
          <a:xfrm>
            <a:off x="1800348" y="2425700"/>
            <a:ext cx="2466109" cy="3288145"/>
          </a:xfrm>
          <a:prstGeom prst="rect">
            <a:avLst/>
          </a:prstGeom>
        </p:spPr>
      </p:pic>
      <p:sp>
        <p:nvSpPr>
          <p:cNvPr id="10246" name="Slide Number Placeholder 1"/>
          <p:cNvSpPr>
            <a:spLocks noGrp="1"/>
          </p:cNvSpPr>
          <p:nvPr>
            <p:ph type="sldNum" sz="quarter" idx="4294967295"/>
          </p:nvPr>
        </p:nvSpPr>
        <p:spPr>
          <a:xfrm>
            <a:off x="9347200" y="6245225"/>
            <a:ext cx="2844800" cy="476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124" charset="-128"/>
              </a:defRPr>
            </a:lvl1pPr>
            <a:lvl2pPr marL="742950" indent="-285750">
              <a:spcBef>
                <a:spcPct val="20000"/>
              </a:spcBef>
              <a:buChar char="–"/>
              <a:defRPr sz="2800">
                <a:solidFill>
                  <a:schemeClr val="tx1"/>
                </a:solidFill>
                <a:latin typeface="Arial" pitchFamily="34" charset="0"/>
                <a:ea typeface="ヒラギノ角ゴ Pro W3" pitchFamily="124" charset="-128"/>
              </a:defRPr>
            </a:lvl2pPr>
            <a:lvl3pPr marL="1143000" indent="-228600">
              <a:spcBef>
                <a:spcPct val="20000"/>
              </a:spcBef>
              <a:buChar char="•"/>
              <a:defRPr sz="2400">
                <a:solidFill>
                  <a:schemeClr val="tx1"/>
                </a:solidFill>
                <a:latin typeface="Arial" pitchFamily="34" charset="0"/>
                <a:ea typeface="ヒラギノ角ゴ Pro W3" pitchFamily="124" charset="-128"/>
              </a:defRPr>
            </a:lvl3pPr>
            <a:lvl4pPr marL="1600200" indent="-228600">
              <a:spcBef>
                <a:spcPct val="20000"/>
              </a:spcBef>
              <a:buChar char="–"/>
              <a:defRPr sz="2000">
                <a:solidFill>
                  <a:schemeClr val="tx1"/>
                </a:solidFill>
                <a:latin typeface="Arial" pitchFamily="34" charset="0"/>
                <a:ea typeface="ヒラギノ角ゴ Pro W3" pitchFamily="124" charset="-128"/>
              </a:defRPr>
            </a:lvl4pPr>
            <a:lvl5pPr marL="2057400" indent="-228600">
              <a:spcBef>
                <a:spcPct val="20000"/>
              </a:spcBef>
              <a:buChar char="»"/>
              <a:defRPr sz="2000">
                <a:solidFill>
                  <a:schemeClr val="tx1"/>
                </a:solidFill>
                <a:latin typeface="Arial" pitchFamily="34" charset="0"/>
                <a:ea typeface="ヒラギノ角ゴ Pro W3" pitchFamily="12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9pPr>
          </a:lstStyle>
          <a:p>
            <a:pPr>
              <a:spcBef>
                <a:spcPct val="0"/>
              </a:spcBef>
              <a:buFontTx/>
              <a:buNone/>
            </a:pPr>
            <a:fld id="{BCAD8B36-F94D-4516-A34A-6089E6EB5A11}" type="slidenum">
              <a:rPr lang="en-US" altLang="en-US" sz="1400" smtClean="0"/>
              <a:pPr>
                <a:spcBef>
                  <a:spcPct val="0"/>
                </a:spcBef>
                <a:buFontTx/>
                <a:buNone/>
              </a:pPr>
              <a:t>3</a:t>
            </a:fld>
            <a:endParaRPr lang="en-US" altLang="en-US" sz="1400"/>
          </a:p>
        </p:txBody>
      </p:sp>
      <p:sp>
        <p:nvSpPr>
          <p:cNvPr id="2" name="AutoShape 2" descr="Comprehensive Pediatric Rehabilitation for the Neurologi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638314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8136" y="228600"/>
            <a:ext cx="8087264" cy="838200"/>
          </a:xfrm>
        </p:spPr>
        <p:txBody>
          <a:bodyPr/>
          <a:lstStyle/>
          <a:p>
            <a:r>
              <a:rPr lang="en-US" sz="3600" dirty="0"/>
              <a:t>Competing Behavior Model:</a:t>
            </a:r>
            <a:br>
              <a:rPr lang="en-US" sz="3600" dirty="0"/>
            </a:br>
            <a:r>
              <a:rPr lang="en-US" sz="3600" dirty="0"/>
              <a:t>Case Study 1</a:t>
            </a:r>
          </a:p>
        </p:txBody>
      </p:sp>
      <p:sp>
        <p:nvSpPr>
          <p:cNvPr id="3" name="Content Placeholder 2"/>
          <p:cNvSpPr>
            <a:spLocks noGrp="1"/>
          </p:cNvSpPr>
          <p:nvPr>
            <p:ph idx="1"/>
          </p:nvPr>
        </p:nvSpPr>
        <p:spPr>
          <a:xfrm>
            <a:off x="828136" y="1600200"/>
            <a:ext cx="10638040" cy="4326467"/>
          </a:xfrm>
        </p:spPr>
        <p:txBody>
          <a:bodyPr>
            <a:normAutofit/>
          </a:bodyPr>
          <a:lstStyle/>
          <a:p>
            <a:pPr marL="0">
              <a:lnSpc>
                <a:spcPct val="107000"/>
              </a:lnSpc>
              <a:spcBef>
                <a:spcPts val="0"/>
              </a:spcBef>
              <a:spcAft>
                <a:spcPts val="800"/>
              </a:spcAft>
            </a:pPr>
            <a:r>
              <a:rPr lang="en-US" sz="2800" b="1" dirty="0">
                <a:latin typeface="Arial" panose="020B0604020202020204" pitchFamily="34" charset="0"/>
                <a:ea typeface="Calibri" panose="020F0502020204030204" pitchFamily="34" charset="0"/>
                <a:cs typeface="Arial" panose="020B0604020202020204" pitchFamily="34" charset="0"/>
              </a:rPr>
              <a:t>Intervention</a:t>
            </a:r>
          </a:p>
          <a:p>
            <a:pPr marL="0" indent="0">
              <a:lnSpc>
                <a:spcPct val="107000"/>
              </a:lnSpc>
              <a:spcBef>
                <a:spcPts val="0"/>
              </a:spcBef>
              <a:spcAft>
                <a:spcPts val="800"/>
              </a:spcAft>
              <a:buSzPts val="1000"/>
              <a:buNone/>
              <a:tabLst>
                <a:tab pos="457200" algn="l"/>
              </a:tabLst>
            </a:pPr>
            <a:r>
              <a:rPr lang="en-US" sz="2800" dirty="0">
                <a:latin typeface="Arial" panose="020B0604020202020204" pitchFamily="34" charset="0"/>
                <a:ea typeface="Calibri" panose="020F0502020204030204" pitchFamily="34" charset="0"/>
                <a:cs typeface="Arial" panose="020B0604020202020204" pitchFamily="34" charset="0"/>
              </a:rPr>
              <a:t>Kara decided to implement an intervention that utilizes DRI. She taught him to sit with his hands intertwined on his desk. This is an </a:t>
            </a:r>
            <a:r>
              <a:rPr lang="en-US" sz="2800" i="1" dirty="0">
                <a:latin typeface="Arial" panose="020B0604020202020204" pitchFamily="34" charset="0"/>
                <a:ea typeface="Calibri" panose="020F0502020204030204" pitchFamily="34" charset="0"/>
                <a:cs typeface="Arial" panose="020B0604020202020204" pitchFamily="34" charset="0"/>
              </a:rPr>
              <a:t>incompatible</a:t>
            </a:r>
            <a:r>
              <a:rPr lang="en-US" sz="2800" dirty="0">
                <a:latin typeface="Arial" panose="020B0604020202020204" pitchFamily="34" charset="0"/>
                <a:ea typeface="Calibri" panose="020F0502020204030204" pitchFamily="34" charset="0"/>
                <a:cs typeface="Arial" panose="020B0604020202020204" pitchFamily="34" charset="0"/>
              </a:rPr>
              <a:t> behavior with pinching because he is not able to pinch while his hands are intertwined. She reinforces him for intertwining his hands (tells him, “Great job” or “I like how you’re sitting”) and does not provide attention when he engages in arm pinching.</a:t>
            </a:r>
          </a:p>
          <a:p>
            <a:endParaRPr lang="en-US" dirty="0"/>
          </a:p>
        </p:txBody>
      </p:sp>
    </p:spTree>
    <p:extLst>
      <p:ext uri="{BB962C8B-B14F-4D97-AF65-F5344CB8AC3E}">
        <p14:creationId xmlns:p14="http://schemas.microsoft.com/office/powerpoint/2010/main" val="39385391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555" y="228600"/>
            <a:ext cx="7438845" cy="838200"/>
          </a:xfrm>
        </p:spPr>
        <p:txBody>
          <a:bodyPr/>
          <a:lstStyle/>
          <a:p>
            <a:r>
              <a:rPr lang="en-US" sz="3600" dirty="0"/>
              <a:t>Competing Behavior Model: </a:t>
            </a:r>
            <a:br>
              <a:rPr lang="en-US" sz="3600" dirty="0"/>
            </a:br>
            <a:r>
              <a:rPr lang="en-US" sz="3600" dirty="0"/>
              <a:t>Case Study 2</a:t>
            </a:r>
          </a:p>
        </p:txBody>
      </p:sp>
      <p:sp>
        <p:nvSpPr>
          <p:cNvPr id="3" name="Content Placeholder 2"/>
          <p:cNvSpPr>
            <a:spLocks noGrp="1"/>
          </p:cNvSpPr>
          <p:nvPr>
            <p:ph idx="1"/>
          </p:nvPr>
        </p:nvSpPr>
        <p:spPr>
          <a:xfrm>
            <a:off x="1095555" y="1447800"/>
            <a:ext cx="9115245" cy="4953000"/>
          </a:xfrm>
        </p:spPr>
        <p:txBody>
          <a:bodyPr/>
          <a:lstStyle/>
          <a:p>
            <a:r>
              <a:rPr lang="en-US" sz="2800" b="1" dirty="0">
                <a:latin typeface="Arial" panose="020B0604020202020204" pitchFamily="34" charset="0"/>
                <a:cs typeface="Arial" panose="020B0604020202020204" pitchFamily="34" charset="0"/>
              </a:rPr>
              <a:t>Case 2</a:t>
            </a:r>
          </a:p>
          <a:p>
            <a:pPr marL="0" indent="0">
              <a:buSzPct val="50000"/>
              <a:buNone/>
            </a:pPr>
            <a:r>
              <a:rPr lang="en-US" sz="2800" dirty="0">
                <a:latin typeface="Arial" panose="020B0604020202020204" pitchFamily="34" charset="0"/>
                <a:cs typeface="Arial" panose="020B0604020202020204" pitchFamily="34" charset="0"/>
              </a:rPr>
              <a:t>Carly is a parent of child with TBI. When her child wants a break from homework, she reaches over and hits Carly’s arm. Carly typically says, “Do you need a break now?” Then, she allows her to take a five-minute break. Carly recognized that her child’s intensity with hitting seemed to be increasing, and she was worried she might get hurt. </a:t>
            </a:r>
          </a:p>
          <a:p>
            <a:endParaRPr lang="en-US" dirty="0"/>
          </a:p>
        </p:txBody>
      </p:sp>
    </p:spTree>
    <p:extLst>
      <p:ext uri="{BB962C8B-B14F-4D97-AF65-F5344CB8AC3E}">
        <p14:creationId xmlns:p14="http://schemas.microsoft.com/office/powerpoint/2010/main" val="11142665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30" y="228600"/>
            <a:ext cx="7588370" cy="838200"/>
          </a:xfrm>
        </p:spPr>
        <p:txBody>
          <a:bodyPr/>
          <a:lstStyle/>
          <a:p>
            <a:r>
              <a:rPr lang="en-US" sz="3600" dirty="0"/>
              <a:t>Competing Behavior Model:</a:t>
            </a:r>
            <a:br>
              <a:rPr lang="en-US" sz="3600" dirty="0"/>
            </a:br>
            <a:r>
              <a:rPr lang="en-US" sz="3600" dirty="0"/>
              <a:t>Case Study 2</a:t>
            </a:r>
          </a:p>
        </p:txBody>
      </p:sp>
      <p:sp>
        <p:nvSpPr>
          <p:cNvPr id="3" name="Content Placeholder 2"/>
          <p:cNvSpPr>
            <a:spLocks noGrp="1"/>
          </p:cNvSpPr>
          <p:nvPr>
            <p:ph idx="1"/>
          </p:nvPr>
        </p:nvSpPr>
        <p:spPr>
          <a:xfrm>
            <a:off x="793630" y="1219200"/>
            <a:ext cx="9417170" cy="5257800"/>
          </a:xfrm>
        </p:spPr>
        <p:txBody>
          <a:bodyPr>
            <a:normAutofit/>
          </a:bodyPr>
          <a:lstStyle/>
          <a:p>
            <a:r>
              <a:rPr lang="en-US" sz="2600" b="1" dirty="0">
                <a:latin typeface="Arial" panose="020B0604020202020204" pitchFamily="34" charset="0"/>
                <a:cs typeface="Arial" panose="020B0604020202020204" pitchFamily="34" charset="0"/>
              </a:rPr>
              <a:t>Intervention</a:t>
            </a:r>
          </a:p>
          <a:p>
            <a:pPr marL="0" indent="0">
              <a:buSzPct val="50000"/>
              <a:buNone/>
            </a:pPr>
            <a:r>
              <a:rPr lang="en-US" sz="2600" dirty="0">
                <a:latin typeface="Arial" panose="020B0604020202020204" pitchFamily="34" charset="0"/>
                <a:cs typeface="Arial" panose="020B0604020202020204" pitchFamily="34" charset="0"/>
              </a:rPr>
              <a:t>Carly decided to implement an intervention that utilized DRI. She put a timer on the table within her child’s reach, and taught her to touch the timer when she wanted a break. This is an </a:t>
            </a:r>
            <a:r>
              <a:rPr lang="en-US" sz="2600" i="1" dirty="0">
                <a:latin typeface="Arial" panose="020B0604020202020204" pitchFamily="34" charset="0"/>
                <a:cs typeface="Arial" panose="020B0604020202020204" pitchFamily="34" charset="0"/>
              </a:rPr>
              <a:t>incompatible</a:t>
            </a:r>
            <a:r>
              <a:rPr lang="en-US" sz="2600" dirty="0">
                <a:latin typeface="Arial" panose="020B0604020202020204" pitchFamily="34" charset="0"/>
                <a:cs typeface="Arial" panose="020B0604020202020204" pitchFamily="34" charset="0"/>
              </a:rPr>
              <a:t> behavior because the patient cannot simultaneously touch the timer and hit Carly. When Carly’s child touched the timer, she immediately received a break. When the child hit Carly, she did not receive a break. This was an especially useful intervention because, over time, Carly taught her child to set the timer on her own and become more independent with managing break times.</a:t>
            </a:r>
          </a:p>
          <a:p>
            <a:endParaRPr lang="en-US" dirty="0"/>
          </a:p>
        </p:txBody>
      </p:sp>
    </p:spTree>
    <p:extLst>
      <p:ext uri="{BB962C8B-B14F-4D97-AF65-F5344CB8AC3E}">
        <p14:creationId xmlns:p14="http://schemas.microsoft.com/office/powerpoint/2010/main" val="18848386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7162800" cy="838200"/>
          </a:xfrm>
        </p:spPr>
        <p:txBody>
          <a:bodyPr/>
          <a:lstStyle/>
          <a:p>
            <a:r>
              <a:rPr lang="en-US" sz="3600" dirty="0"/>
              <a:t>Competing Behavior Model</a:t>
            </a:r>
          </a:p>
        </p:txBody>
      </p:sp>
      <p:pic>
        <p:nvPicPr>
          <p:cNvPr id="4" name="BGf2NE0VGgc"/>
          <p:cNvPicPr>
            <a:picLocks noGrp="1" noRot="1" noChangeAspect="1"/>
          </p:cNvPicPr>
          <p:nvPr>
            <p:ph idx="1"/>
            <a:videoFile r:link="rId1"/>
          </p:nvPr>
        </p:nvPicPr>
        <p:blipFill>
          <a:blip r:embed="rId3"/>
          <a:stretch>
            <a:fillRect/>
          </a:stretch>
        </p:blipFill>
        <p:spPr>
          <a:xfrm>
            <a:off x="3505200" y="2928938"/>
            <a:ext cx="5181600" cy="2481262"/>
          </a:xfrm>
          <a:prstGeom prst="rect">
            <a:avLst/>
          </a:prstGeom>
        </p:spPr>
      </p:pic>
      <p:sp>
        <p:nvSpPr>
          <p:cNvPr id="5" name="TextBox 4"/>
          <p:cNvSpPr txBox="1"/>
          <p:nvPr/>
        </p:nvSpPr>
        <p:spPr>
          <a:xfrm>
            <a:off x="3812886" y="1845439"/>
            <a:ext cx="4381500" cy="954107"/>
          </a:xfrm>
          <a:prstGeom prst="rect">
            <a:avLst/>
          </a:prstGeom>
          <a:noFill/>
        </p:spPr>
        <p:txBody>
          <a:bodyPr wrap="square" rtlCol="0">
            <a:spAutoFit/>
          </a:bodyPr>
          <a:lstStyle/>
          <a:p>
            <a:pPr algn="ctr"/>
            <a:r>
              <a:rPr lang="en-US" sz="2800" dirty="0"/>
              <a:t>Competing Behavior Model in Action</a:t>
            </a:r>
          </a:p>
        </p:txBody>
      </p:sp>
      <p:sp>
        <p:nvSpPr>
          <p:cNvPr id="6" name="Rectangle 5"/>
          <p:cNvSpPr/>
          <p:nvPr/>
        </p:nvSpPr>
        <p:spPr>
          <a:xfrm>
            <a:off x="3505200" y="5486400"/>
            <a:ext cx="5562600" cy="369332"/>
          </a:xfrm>
          <a:prstGeom prst="rect">
            <a:avLst/>
          </a:prstGeom>
        </p:spPr>
        <p:txBody>
          <a:bodyPr wrap="square">
            <a:spAutoFit/>
          </a:bodyPr>
          <a:lstStyle/>
          <a:p>
            <a:r>
              <a:rPr lang="en-US" dirty="0">
                <a:hlinkClick r:id="rId4"/>
              </a:rPr>
              <a:t>https://www.youtube.com/watch?v=BGf2NE0VGgc</a:t>
            </a:r>
            <a:endParaRPr lang="en-US" dirty="0"/>
          </a:p>
        </p:txBody>
      </p:sp>
    </p:spTree>
    <p:extLst>
      <p:ext uri="{BB962C8B-B14F-4D97-AF65-F5344CB8AC3E}">
        <p14:creationId xmlns:p14="http://schemas.microsoft.com/office/powerpoint/2010/main" val="883909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en-US" dirty="0"/>
              <a:t>Foundations for Promoting Behavior Change: Contextual, Antecedent Focused Model</a:t>
            </a:r>
          </a:p>
          <a:p>
            <a:endParaRPr lang="en-US" dirty="0"/>
          </a:p>
          <a:p>
            <a:pPr marL="0" indent="0">
              <a:buNone/>
            </a:pPr>
            <a:r>
              <a:rPr lang="en-US" sz="5400" dirty="0"/>
              <a:t>A</a:t>
            </a:r>
            <a:r>
              <a:rPr lang="en-US" sz="4800" dirty="0"/>
              <a:t>		</a:t>
            </a:r>
            <a:r>
              <a:rPr lang="en-US" dirty="0"/>
              <a:t>B</a:t>
            </a:r>
            <a:r>
              <a:rPr lang="en-US" sz="3600" dirty="0"/>
              <a:t>		 </a:t>
            </a:r>
            <a:r>
              <a:rPr lang="en-US" sz="3400" dirty="0"/>
              <a:t>C</a:t>
            </a:r>
          </a:p>
        </p:txBody>
      </p:sp>
      <p:sp>
        <p:nvSpPr>
          <p:cNvPr id="67586" name="Rectangle 2"/>
          <p:cNvSpPr>
            <a:spLocks noGrp="1" noChangeArrowheads="1"/>
          </p:cNvSpPr>
          <p:nvPr>
            <p:ph type="ctrTitle" idx="4294967295"/>
          </p:nvPr>
        </p:nvSpPr>
        <p:spPr>
          <a:xfrm>
            <a:off x="4495800" y="2133600"/>
            <a:ext cx="7696200" cy="1676400"/>
          </a:xfrm>
        </p:spPr>
        <p:txBody>
          <a:bodyPr/>
          <a:lstStyle/>
          <a:p>
            <a:pPr>
              <a:spcBef>
                <a:spcPts val="3000"/>
              </a:spcBef>
            </a:pPr>
            <a:r>
              <a:rPr lang="en-US" altLang="en-US" sz="5400" dirty="0"/>
              <a:t> </a:t>
            </a:r>
            <a:br>
              <a:rPr lang="en-US" altLang="en-US" sz="5400" dirty="0"/>
            </a:br>
            <a:br>
              <a:rPr lang="en-US" altLang="en-US" sz="1800" dirty="0"/>
            </a:br>
            <a:endParaRPr lang="en-US" altLang="en-US" dirty="0"/>
          </a:p>
        </p:txBody>
      </p:sp>
      <p:sp>
        <p:nvSpPr>
          <p:cNvPr id="67587" name="Rectangle 6"/>
          <p:cNvSpPr txBox="1">
            <a:spLocks noChangeArrowheads="1"/>
          </p:cNvSpPr>
          <p:nvPr/>
        </p:nvSpPr>
        <p:spPr bwMode="auto">
          <a:xfrm>
            <a:off x="9601200" y="6550026"/>
            <a:ext cx="9144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r"/>
            <a:r>
              <a:rPr lang="en-US" altLang="en-US" sz="1000"/>
              <a:t>Slide </a:t>
            </a:r>
            <a:fld id="{B91B73B9-CBCF-43E4-AB3B-AB400BE5BE7E}" type="slidenum">
              <a:rPr lang="en-US" altLang="en-US" sz="1000"/>
              <a:pPr algn="r"/>
              <a:t>34</a:t>
            </a:fld>
            <a:endParaRPr lang="en-US" altLang="en-US" sz="1000"/>
          </a:p>
        </p:txBody>
      </p:sp>
      <p:sp>
        <p:nvSpPr>
          <p:cNvPr id="67590" name="Footer Placeholder 4"/>
          <p:cNvSpPr txBox="1">
            <a:spLocks/>
          </p:cNvSpPr>
          <p:nvPr/>
        </p:nvSpPr>
        <p:spPr bwMode="auto">
          <a:xfrm>
            <a:off x="5181600" y="6553200"/>
            <a:ext cx="28956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endParaRPr lang="en-US" altLang="en-US" sz="1000" dirty="0"/>
          </a:p>
        </p:txBody>
      </p:sp>
      <p:cxnSp>
        <p:nvCxnSpPr>
          <p:cNvPr id="4" name="Straight Arrow Connector 3"/>
          <p:cNvCxnSpPr/>
          <p:nvPr/>
        </p:nvCxnSpPr>
        <p:spPr bwMode="gray">
          <a:xfrm>
            <a:off x="1080655" y="4869872"/>
            <a:ext cx="1487054" cy="106218"/>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bwMode="gray">
          <a:xfrm>
            <a:off x="2872509" y="4989945"/>
            <a:ext cx="1623291" cy="136237"/>
          </a:xfrm>
          <a:prstGeom prst="straightConnector1">
            <a:avLst/>
          </a:prstGeom>
          <a:ln w="9525" cap="flat">
            <a:solidFill>
              <a:schemeClr val="tx1"/>
            </a:solidFill>
            <a:miter lim="8000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220949"/>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2524" y="1342506"/>
            <a:ext cx="10727267" cy="4689764"/>
          </a:xfrm>
        </p:spPr>
        <p:txBody>
          <a:bodyPr>
            <a:normAutofit/>
          </a:bodyPr>
          <a:lstStyle/>
          <a:p>
            <a:endParaRPr lang="en-US" sz="2400" dirty="0"/>
          </a:p>
          <a:p>
            <a:r>
              <a:rPr lang="en-US" sz="2400" dirty="0"/>
              <a:t>The preceding behavioral principles and strategies remain helpful and/ or necessary for children and adolescents;</a:t>
            </a:r>
          </a:p>
          <a:p>
            <a:r>
              <a:rPr lang="en-US" sz="2400" dirty="0"/>
              <a:t>However, when and how the strategies are applied should be carefully considered. </a:t>
            </a:r>
          </a:p>
          <a:p>
            <a:r>
              <a:rPr lang="en-US" sz="2400" dirty="0"/>
              <a:t>Awareness of the context in which the child or adolescent operates is important</a:t>
            </a:r>
          </a:p>
          <a:p>
            <a:r>
              <a:rPr lang="en-US" sz="2400" dirty="0"/>
              <a:t>For instance, adolescents may outright reject a token economy system because:</a:t>
            </a:r>
          </a:p>
          <a:p>
            <a:pPr lvl="2"/>
            <a:r>
              <a:rPr lang="en-US" sz="2400" dirty="0"/>
              <a:t>Seems infantilizing</a:t>
            </a:r>
          </a:p>
          <a:p>
            <a:pPr lvl="2"/>
            <a:r>
              <a:rPr lang="en-US" sz="2400" dirty="0"/>
              <a:t>Seen as overly restrictive</a:t>
            </a:r>
          </a:p>
          <a:p>
            <a:pPr lvl="2"/>
            <a:r>
              <a:rPr lang="en-US" sz="2400" dirty="0"/>
              <a:t>Rewards may seem arbitrary, unrelated to the task, and meaningless</a:t>
            </a:r>
          </a:p>
          <a:p>
            <a:pPr marL="0" indent="0">
              <a:buNone/>
            </a:pPr>
            <a:endParaRPr lang="en-US" sz="2400" dirty="0"/>
          </a:p>
          <a:p>
            <a:pPr lvl="1"/>
            <a:endParaRPr lang="en-US" dirty="0"/>
          </a:p>
        </p:txBody>
      </p:sp>
      <p:sp>
        <p:nvSpPr>
          <p:cNvPr id="3" name="Title 2"/>
          <p:cNvSpPr>
            <a:spLocks noGrp="1"/>
          </p:cNvSpPr>
          <p:nvPr>
            <p:ph type="title"/>
          </p:nvPr>
        </p:nvSpPr>
        <p:spPr>
          <a:xfrm>
            <a:off x="609599" y="64008"/>
            <a:ext cx="9014691" cy="1051560"/>
          </a:xfrm>
        </p:spPr>
        <p:txBody>
          <a:bodyPr/>
          <a:lstStyle/>
          <a:p>
            <a:r>
              <a:rPr lang="en-US" sz="4000" dirty="0"/>
              <a:t>Contextual, Antecedent Focused Model</a:t>
            </a:r>
          </a:p>
        </p:txBody>
      </p:sp>
      <p:pic>
        <p:nvPicPr>
          <p:cNvPr id="4" name="Picture 3"/>
          <p:cNvPicPr>
            <a:picLocks noChangeAspect="1"/>
          </p:cNvPicPr>
          <p:nvPr/>
        </p:nvPicPr>
        <p:blipFill>
          <a:blip r:embed="rId2"/>
          <a:stretch>
            <a:fillRect/>
          </a:stretch>
        </p:blipFill>
        <p:spPr>
          <a:xfrm>
            <a:off x="9938597" y="96393"/>
            <a:ext cx="2247900" cy="2038350"/>
          </a:xfrm>
          <a:prstGeom prst="rect">
            <a:avLst/>
          </a:prstGeom>
        </p:spPr>
      </p:pic>
    </p:spTree>
    <p:extLst>
      <p:ext uri="{BB962C8B-B14F-4D97-AF65-F5344CB8AC3E}">
        <p14:creationId xmlns:p14="http://schemas.microsoft.com/office/powerpoint/2010/main" val="656016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43098" y="1809265"/>
            <a:ext cx="10727267" cy="4411133"/>
          </a:xfrm>
        </p:spPr>
        <p:txBody>
          <a:bodyPr/>
          <a:lstStyle/>
          <a:p>
            <a:r>
              <a:rPr lang="en-US" sz="2800" dirty="0"/>
              <a:t>Behavioral interventions for older children and adolescents should:</a:t>
            </a:r>
          </a:p>
          <a:p>
            <a:pPr lvl="2"/>
            <a:r>
              <a:rPr lang="en-US" sz="2400" dirty="0"/>
              <a:t>Avoid power struggles</a:t>
            </a:r>
          </a:p>
          <a:p>
            <a:pPr lvl="2"/>
            <a:r>
              <a:rPr lang="en-US" sz="2400" dirty="0"/>
              <a:t>Focus on antecedent conditions</a:t>
            </a:r>
          </a:p>
          <a:p>
            <a:pPr lvl="2"/>
            <a:r>
              <a:rPr lang="en-US" sz="2400" dirty="0"/>
              <a:t>Provide positive support without creating learned helplessness</a:t>
            </a:r>
          </a:p>
          <a:p>
            <a:pPr lvl="2"/>
            <a:r>
              <a:rPr lang="en-US" sz="2400" dirty="0"/>
              <a:t>Cultivate an environment that produce positive setting events</a:t>
            </a:r>
          </a:p>
          <a:p>
            <a:pPr lvl="2"/>
            <a:r>
              <a:rPr lang="en-US" sz="2400" dirty="0"/>
              <a:t>Develop improved problem solving and greater independence </a:t>
            </a:r>
          </a:p>
          <a:p>
            <a:endParaRPr lang="en-US" dirty="0"/>
          </a:p>
        </p:txBody>
      </p:sp>
      <p:sp>
        <p:nvSpPr>
          <p:cNvPr id="3" name="Title 2"/>
          <p:cNvSpPr>
            <a:spLocks noGrp="1"/>
          </p:cNvSpPr>
          <p:nvPr>
            <p:ph type="title"/>
          </p:nvPr>
        </p:nvSpPr>
        <p:spPr/>
        <p:txBody>
          <a:bodyPr/>
          <a:lstStyle/>
          <a:p>
            <a:r>
              <a:rPr lang="en-US" sz="4000" dirty="0"/>
              <a:t>Older Children and Adolescents</a:t>
            </a:r>
          </a:p>
        </p:txBody>
      </p:sp>
      <p:pic>
        <p:nvPicPr>
          <p:cNvPr id="4" name="Picture 3"/>
          <p:cNvPicPr>
            <a:picLocks noChangeAspect="1"/>
          </p:cNvPicPr>
          <p:nvPr/>
        </p:nvPicPr>
        <p:blipFill>
          <a:blip r:embed="rId2"/>
          <a:stretch>
            <a:fillRect/>
          </a:stretch>
        </p:blipFill>
        <p:spPr>
          <a:xfrm>
            <a:off x="8959774" y="56665"/>
            <a:ext cx="2609850" cy="1752600"/>
          </a:xfrm>
          <a:prstGeom prst="rect">
            <a:avLst/>
          </a:prstGeom>
        </p:spPr>
      </p:pic>
    </p:spTree>
    <p:extLst>
      <p:ext uri="{BB962C8B-B14F-4D97-AF65-F5344CB8AC3E}">
        <p14:creationId xmlns:p14="http://schemas.microsoft.com/office/powerpoint/2010/main" val="3028964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288474"/>
            <a:ext cx="11434618" cy="5004896"/>
          </a:xfrm>
        </p:spPr>
        <p:txBody>
          <a:bodyPr/>
          <a:lstStyle/>
          <a:p>
            <a:pPr marL="0" indent="0" algn="ctr">
              <a:buNone/>
            </a:pPr>
            <a:r>
              <a:rPr lang="en-US" sz="2400" dirty="0"/>
              <a:t>Setting events provide the internal and external context within which people act and which influence behavior</a:t>
            </a:r>
          </a:p>
          <a:p>
            <a:pPr marL="0" indent="0">
              <a:buNone/>
            </a:pPr>
            <a:r>
              <a:rPr lang="en-US" dirty="0"/>
              <a:t>   </a:t>
            </a:r>
          </a:p>
          <a:p>
            <a:pPr marL="0" indent="0">
              <a:buNone/>
            </a:pPr>
            <a:endParaRPr lang="en-US" dirty="0"/>
          </a:p>
        </p:txBody>
      </p:sp>
      <p:sp>
        <p:nvSpPr>
          <p:cNvPr id="3" name="Title 2"/>
          <p:cNvSpPr>
            <a:spLocks noGrp="1"/>
          </p:cNvSpPr>
          <p:nvPr>
            <p:ph type="title"/>
          </p:nvPr>
        </p:nvSpPr>
        <p:spPr/>
        <p:txBody>
          <a:bodyPr/>
          <a:lstStyle/>
          <a:p>
            <a:r>
              <a:rPr lang="en-US" sz="4000" dirty="0"/>
              <a:t>Setting Events</a:t>
            </a:r>
          </a:p>
        </p:txBody>
      </p:sp>
      <p:graphicFrame>
        <p:nvGraphicFramePr>
          <p:cNvPr id="4" name="Table 3"/>
          <p:cNvGraphicFramePr>
            <a:graphicFrameLocks noGrp="1"/>
          </p:cNvGraphicFramePr>
          <p:nvPr>
            <p:extLst>
              <p:ext uri="{D42A27DB-BD31-4B8C-83A1-F6EECF244321}">
                <p14:modId xmlns:p14="http://schemas.microsoft.com/office/powerpoint/2010/main" val="3860711062"/>
              </p:ext>
            </p:extLst>
          </p:nvPr>
        </p:nvGraphicFramePr>
        <p:xfrm>
          <a:off x="477520" y="2102192"/>
          <a:ext cx="7281951" cy="4597578"/>
        </p:xfrm>
        <a:graphic>
          <a:graphicData uri="http://schemas.openxmlformats.org/drawingml/2006/table">
            <a:tbl>
              <a:tblPr firstRow="1" bandRow="1">
                <a:tableStyleId>{5C22544A-7EE6-4342-B048-85BDC9FD1C3A}</a:tableStyleId>
              </a:tblPr>
              <a:tblGrid>
                <a:gridCol w="1537796">
                  <a:extLst>
                    <a:ext uri="{9D8B030D-6E8A-4147-A177-3AD203B41FA5}">
                      <a16:colId xmlns:a16="http://schemas.microsoft.com/office/drawing/2014/main" val="542013573"/>
                    </a:ext>
                  </a:extLst>
                </a:gridCol>
                <a:gridCol w="1537796">
                  <a:extLst>
                    <a:ext uri="{9D8B030D-6E8A-4147-A177-3AD203B41FA5}">
                      <a16:colId xmlns:a16="http://schemas.microsoft.com/office/drawing/2014/main" val="1638369839"/>
                    </a:ext>
                  </a:extLst>
                </a:gridCol>
                <a:gridCol w="2225157">
                  <a:extLst>
                    <a:ext uri="{9D8B030D-6E8A-4147-A177-3AD203B41FA5}">
                      <a16:colId xmlns:a16="http://schemas.microsoft.com/office/drawing/2014/main" val="1212255346"/>
                    </a:ext>
                  </a:extLst>
                </a:gridCol>
                <a:gridCol w="1981202">
                  <a:extLst>
                    <a:ext uri="{9D8B030D-6E8A-4147-A177-3AD203B41FA5}">
                      <a16:colId xmlns:a16="http://schemas.microsoft.com/office/drawing/2014/main" val="965164883"/>
                    </a:ext>
                  </a:extLst>
                </a:gridCol>
              </a:tblGrid>
              <a:tr h="467647">
                <a:tc rowSpan="5">
                  <a:txBody>
                    <a:bodyPr/>
                    <a:lstStyle/>
                    <a:p>
                      <a:endParaRPr lang="en-US" sz="1200" dirty="0"/>
                    </a:p>
                    <a:p>
                      <a:endParaRPr lang="en-US" sz="1200" dirty="0"/>
                    </a:p>
                    <a:p>
                      <a:endParaRPr lang="en-US" sz="1200" dirty="0"/>
                    </a:p>
                    <a:p>
                      <a:r>
                        <a:rPr lang="en-US" sz="1200" dirty="0"/>
                        <a:t>Internal States</a:t>
                      </a:r>
                    </a:p>
                    <a:p>
                      <a:endParaRPr lang="en-US" sz="1200" dirty="0"/>
                    </a:p>
                    <a:p>
                      <a:endParaRPr lang="en-US" sz="1200" dirty="0"/>
                    </a:p>
                    <a:p>
                      <a:endParaRPr lang="en-US" sz="1200" dirty="0"/>
                    </a:p>
                    <a:p>
                      <a:pPr marL="0" indent="0">
                        <a:buNone/>
                      </a:pPr>
                      <a:endParaRPr lang="en-US" sz="1200" dirty="0"/>
                    </a:p>
                  </a:txBody>
                  <a:tcPr/>
                </a:tc>
                <a:tc>
                  <a:txBody>
                    <a:bodyPr/>
                    <a:lstStyle/>
                    <a:p>
                      <a:pPr marL="0" indent="0">
                        <a:buNone/>
                      </a:pPr>
                      <a:r>
                        <a:rPr lang="en-US" sz="1200" dirty="0"/>
                        <a:t>Internal State/ External Event</a:t>
                      </a:r>
                    </a:p>
                  </a:txBody>
                  <a:tcPr/>
                </a:tc>
                <a:tc>
                  <a:txBody>
                    <a:bodyPr/>
                    <a:lstStyle/>
                    <a:p>
                      <a:pPr marL="0" marR="0" lvl="0" indent="0" algn="l" defTabSz="711143" rtl="0" eaLnBrk="1" fontAlgn="auto" latinLnBrk="0" hangingPunct="1">
                        <a:lnSpc>
                          <a:spcPct val="100000"/>
                        </a:lnSpc>
                        <a:spcBef>
                          <a:spcPts val="1200"/>
                        </a:spcBef>
                        <a:spcAft>
                          <a:spcPts val="0"/>
                        </a:spcAft>
                        <a:buClrTx/>
                        <a:buSzTx/>
                        <a:buFontTx/>
                        <a:buNone/>
                        <a:tabLst/>
                        <a:defRPr/>
                      </a:pPr>
                      <a:r>
                        <a:rPr lang="en-US" sz="1200" dirty="0"/>
                        <a:t>Positive</a:t>
                      </a:r>
                      <a:r>
                        <a:rPr lang="en-US" sz="1200" baseline="0" dirty="0"/>
                        <a:t> Setting Events</a:t>
                      </a:r>
                      <a:endParaRPr lang="en-US" sz="1200" dirty="0"/>
                    </a:p>
                  </a:txBody>
                  <a:tcPr/>
                </a:tc>
                <a:tc>
                  <a:txBody>
                    <a:bodyPr/>
                    <a:lstStyle/>
                    <a:p>
                      <a:pPr marL="0" indent="0">
                        <a:buNone/>
                      </a:pPr>
                      <a:r>
                        <a:rPr lang="en-US" sz="1200" dirty="0"/>
                        <a:t>Negative</a:t>
                      </a:r>
                      <a:r>
                        <a:rPr lang="en-US" sz="1200" baseline="0" dirty="0"/>
                        <a:t> Setting Events</a:t>
                      </a:r>
                      <a:endParaRPr lang="en-US" sz="1200" dirty="0"/>
                    </a:p>
                  </a:txBody>
                  <a:tcPr/>
                </a:tc>
                <a:extLst>
                  <a:ext uri="{0D108BD9-81ED-4DB2-BD59-A6C34878D82A}">
                    <a16:rowId xmlns:a16="http://schemas.microsoft.com/office/drawing/2014/main" val="2752944673"/>
                  </a:ext>
                </a:extLst>
              </a:tr>
              <a:tr h="418421">
                <a:tc vMerge="1">
                  <a:txBody>
                    <a:bodyPr/>
                    <a:lstStyle/>
                    <a:p>
                      <a:endParaRPr lang="en-US" sz="1400" dirty="0"/>
                    </a:p>
                  </a:txBody>
                  <a:tcPr/>
                </a:tc>
                <a:tc>
                  <a:txBody>
                    <a:bodyPr/>
                    <a:lstStyle/>
                    <a:p>
                      <a:r>
                        <a:rPr lang="en-US" sz="1200" dirty="0"/>
                        <a:t>Physical</a:t>
                      </a:r>
                    </a:p>
                  </a:txBody>
                  <a:tcPr/>
                </a:tc>
                <a:tc>
                  <a:txBody>
                    <a:bodyPr/>
                    <a:lstStyle/>
                    <a:p>
                      <a:pPr marL="0" indent="0">
                        <a:buNone/>
                      </a:pPr>
                      <a:r>
                        <a:rPr lang="en-US" sz="1200" dirty="0"/>
                        <a:t>Rest, relaxation, satiation</a:t>
                      </a:r>
                    </a:p>
                  </a:txBody>
                  <a:tcPr/>
                </a:tc>
                <a:tc>
                  <a:txBody>
                    <a:bodyPr/>
                    <a:lstStyle/>
                    <a:p>
                      <a:pPr marL="0" indent="0">
                        <a:buNone/>
                      </a:pPr>
                      <a:r>
                        <a:rPr lang="en-US" sz="1200" dirty="0"/>
                        <a:t>Pain, illness, hunger,</a:t>
                      </a:r>
                      <a:r>
                        <a:rPr lang="en-US" sz="1200" baseline="0" dirty="0"/>
                        <a:t> fatigue</a:t>
                      </a:r>
                      <a:endParaRPr lang="en-US" sz="1200" dirty="0"/>
                    </a:p>
                  </a:txBody>
                  <a:tcPr/>
                </a:tc>
                <a:extLst>
                  <a:ext uri="{0D108BD9-81ED-4DB2-BD59-A6C34878D82A}">
                    <a16:rowId xmlns:a16="http://schemas.microsoft.com/office/drawing/2014/main" val="1305427901"/>
                  </a:ext>
                </a:extLst>
              </a:tr>
              <a:tr h="590712">
                <a:tc vMerge="1">
                  <a:txBody>
                    <a:bodyPr/>
                    <a:lstStyle/>
                    <a:p>
                      <a:endParaRPr lang="en-US" sz="1400" dirty="0"/>
                    </a:p>
                  </a:txBody>
                  <a:tcPr/>
                </a:tc>
                <a:tc>
                  <a:txBody>
                    <a:bodyPr/>
                    <a:lstStyle/>
                    <a:p>
                      <a:r>
                        <a:rPr lang="en-US" sz="1200" dirty="0"/>
                        <a:t>Cognitive States</a:t>
                      </a:r>
                    </a:p>
                  </a:txBody>
                  <a:tcPr/>
                </a:tc>
                <a:tc>
                  <a:txBody>
                    <a:bodyPr/>
                    <a:lstStyle/>
                    <a:p>
                      <a:pPr marL="0" indent="0">
                        <a:buNone/>
                      </a:pPr>
                      <a:r>
                        <a:rPr lang="en-US" sz="1200" dirty="0"/>
                        <a:t>Oriented to task, familiar</a:t>
                      </a:r>
                      <a:r>
                        <a:rPr lang="en-US" sz="1200" baseline="0" dirty="0"/>
                        <a:t> routine, adequate recall/ recognition</a:t>
                      </a:r>
                      <a:endParaRPr lang="en-US" sz="1200" dirty="0"/>
                    </a:p>
                  </a:txBody>
                  <a:tcPr/>
                </a:tc>
                <a:tc>
                  <a:txBody>
                    <a:bodyPr/>
                    <a:lstStyle/>
                    <a:p>
                      <a:pPr marL="0" indent="0">
                        <a:buNone/>
                      </a:pPr>
                      <a:r>
                        <a:rPr lang="en-US" sz="1200" dirty="0"/>
                        <a:t>Confusion, frustration,</a:t>
                      </a:r>
                      <a:r>
                        <a:rPr lang="en-US" sz="1200" baseline="0" dirty="0"/>
                        <a:t> inadequate recall/ recognition</a:t>
                      </a:r>
                      <a:endParaRPr lang="en-US" sz="1200" dirty="0"/>
                    </a:p>
                  </a:txBody>
                  <a:tcPr/>
                </a:tc>
                <a:extLst>
                  <a:ext uri="{0D108BD9-81ED-4DB2-BD59-A6C34878D82A}">
                    <a16:rowId xmlns:a16="http://schemas.microsoft.com/office/drawing/2014/main" val="3745043156"/>
                  </a:ext>
                </a:extLst>
              </a:tr>
              <a:tr h="418421">
                <a:tc vMerge="1">
                  <a:txBody>
                    <a:bodyPr/>
                    <a:lstStyle/>
                    <a:p>
                      <a:endParaRPr lang="en-US" sz="1400" dirty="0"/>
                    </a:p>
                  </a:txBody>
                  <a:tcPr/>
                </a:tc>
                <a:tc>
                  <a:txBody>
                    <a:bodyPr/>
                    <a:lstStyle/>
                    <a:p>
                      <a:r>
                        <a:rPr lang="en-US" sz="1200" dirty="0"/>
                        <a:t>Emotional</a:t>
                      </a:r>
                    </a:p>
                  </a:txBody>
                  <a:tcPr/>
                </a:tc>
                <a:tc>
                  <a:txBody>
                    <a:bodyPr/>
                    <a:lstStyle/>
                    <a:p>
                      <a:pPr marL="0" indent="0">
                        <a:buNone/>
                      </a:pPr>
                      <a:r>
                        <a:rPr lang="en-US" sz="1200" dirty="0"/>
                        <a:t>Accomplishment, success, achievement</a:t>
                      </a:r>
                    </a:p>
                  </a:txBody>
                  <a:tcPr/>
                </a:tc>
                <a:tc>
                  <a:txBody>
                    <a:bodyPr/>
                    <a:lstStyle/>
                    <a:p>
                      <a:pPr marL="0" indent="0">
                        <a:buNone/>
                      </a:pPr>
                      <a:r>
                        <a:rPr lang="en-US" sz="1200" dirty="0"/>
                        <a:t>Anxiety, anger, depression, sense of failure</a:t>
                      </a:r>
                    </a:p>
                  </a:txBody>
                  <a:tcPr/>
                </a:tc>
                <a:extLst>
                  <a:ext uri="{0D108BD9-81ED-4DB2-BD59-A6C34878D82A}">
                    <a16:rowId xmlns:a16="http://schemas.microsoft.com/office/drawing/2014/main" val="3240632531"/>
                  </a:ext>
                </a:extLst>
              </a:tr>
              <a:tr h="746651">
                <a:tc vMerge="1">
                  <a:txBody>
                    <a:bodyPr/>
                    <a:lstStyle/>
                    <a:p>
                      <a:pPr marL="177786" indent="-177786"/>
                      <a:endParaRPr lang="en-US" sz="1400" dirty="0"/>
                    </a:p>
                  </a:txBody>
                  <a:tcPr/>
                </a:tc>
                <a:tc>
                  <a:txBody>
                    <a:bodyPr/>
                    <a:lstStyle/>
                    <a:p>
                      <a:pPr marL="177786" indent="-177786"/>
                      <a:r>
                        <a:rPr lang="en-US" sz="1200" dirty="0"/>
                        <a:t>Meaning</a:t>
                      </a:r>
                    </a:p>
                  </a:txBody>
                  <a:tcPr/>
                </a:tc>
                <a:tc>
                  <a:txBody>
                    <a:bodyPr/>
                    <a:lstStyle/>
                    <a:p>
                      <a:pPr marL="0" indent="0">
                        <a:buNone/>
                      </a:pPr>
                      <a:r>
                        <a:rPr lang="en-US" sz="1200" baseline="0" dirty="0"/>
                        <a:t>Tasks are meaningful and accomplishable</a:t>
                      </a:r>
                      <a:endParaRPr lang="en-US" sz="1200" dirty="0"/>
                    </a:p>
                  </a:txBody>
                  <a:tcPr/>
                </a:tc>
                <a:tc>
                  <a:txBody>
                    <a:bodyPr/>
                    <a:lstStyle/>
                    <a:p>
                      <a:pPr marL="0" indent="0">
                        <a:buNone/>
                      </a:pPr>
                      <a:r>
                        <a:rPr lang="en-US" sz="1200" dirty="0"/>
                        <a:t>Tasks</a:t>
                      </a:r>
                      <a:r>
                        <a:rPr lang="en-US" sz="1200" baseline="0" dirty="0"/>
                        <a:t> are meaningless, infantilizing, or impossible</a:t>
                      </a:r>
                      <a:endParaRPr lang="en-US" sz="1200" dirty="0"/>
                    </a:p>
                  </a:txBody>
                  <a:tcPr/>
                </a:tc>
                <a:extLst>
                  <a:ext uri="{0D108BD9-81ED-4DB2-BD59-A6C34878D82A}">
                    <a16:rowId xmlns:a16="http://schemas.microsoft.com/office/drawing/2014/main" val="3669768373"/>
                  </a:ext>
                </a:extLst>
              </a:tr>
              <a:tr h="590712">
                <a:tc rowSpan="4">
                  <a:txBody>
                    <a:bodyPr/>
                    <a:lstStyle/>
                    <a:p>
                      <a:endParaRPr lang="en-US" sz="1200" dirty="0"/>
                    </a:p>
                    <a:p>
                      <a:endParaRPr lang="en-US" sz="1200" dirty="0"/>
                    </a:p>
                    <a:p>
                      <a:r>
                        <a:rPr lang="en-US" sz="1200" dirty="0"/>
                        <a:t>External</a:t>
                      </a:r>
                      <a:r>
                        <a:rPr lang="en-US" sz="1200" baseline="0" dirty="0"/>
                        <a:t> Events/ States</a:t>
                      </a:r>
                      <a:endParaRPr lang="en-US" sz="1200" dirty="0"/>
                    </a:p>
                  </a:txBody>
                  <a:tcPr/>
                </a:tc>
                <a:tc>
                  <a:txBody>
                    <a:bodyPr/>
                    <a:lstStyle/>
                    <a:p>
                      <a:r>
                        <a:rPr lang="en-US" sz="1200" dirty="0"/>
                        <a:t>Presence or Absence</a:t>
                      </a:r>
                      <a:r>
                        <a:rPr lang="en-US" sz="1200" baseline="0" dirty="0"/>
                        <a:t> of Preferred People</a:t>
                      </a:r>
                      <a:endParaRPr lang="en-US" sz="1200" dirty="0"/>
                    </a:p>
                  </a:txBody>
                  <a:tcPr/>
                </a:tc>
                <a:tc>
                  <a:txBody>
                    <a:bodyPr/>
                    <a:lstStyle/>
                    <a:p>
                      <a:pPr marL="0" marR="0" lvl="0" indent="0" algn="l" defTabSz="711143" rtl="0" eaLnBrk="1" fontAlgn="auto" latinLnBrk="0" hangingPunct="1">
                        <a:lnSpc>
                          <a:spcPct val="100000"/>
                        </a:lnSpc>
                        <a:spcBef>
                          <a:spcPts val="1200"/>
                        </a:spcBef>
                        <a:spcAft>
                          <a:spcPts val="0"/>
                        </a:spcAft>
                        <a:buClrTx/>
                        <a:buSzTx/>
                        <a:buFontTx/>
                        <a:buNone/>
                        <a:tabLst/>
                        <a:defRPr/>
                      </a:pPr>
                      <a:r>
                        <a:rPr lang="en-US" sz="1200" baseline="0" dirty="0"/>
                        <a:t>Preferred people are present</a:t>
                      </a:r>
                      <a:endParaRPr lang="en-US" sz="1200" dirty="0"/>
                    </a:p>
                  </a:txBody>
                  <a:tcPr/>
                </a:tc>
                <a:tc>
                  <a:txBody>
                    <a:bodyPr/>
                    <a:lstStyle/>
                    <a:p>
                      <a:pPr marL="0" indent="0">
                        <a:buNone/>
                      </a:pPr>
                      <a:r>
                        <a:rPr lang="en-US" sz="1200" dirty="0"/>
                        <a:t>Absence</a:t>
                      </a:r>
                      <a:r>
                        <a:rPr lang="en-US" sz="1200" baseline="0" dirty="0"/>
                        <a:t>  of preferred people, presence of non-preferred people</a:t>
                      </a:r>
                      <a:endParaRPr lang="en-US" sz="1200" dirty="0"/>
                    </a:p>
                  </a:txBody>
                  <a:tcPr/>
                </a:tc>
                <a:extLst>
                  <a:ext uri="{0D108BD9-81ED-4DB2-BD59-A6C34878D82A}">
                    <a16:rowId xmlns:a16="http://schemas.microsoft.com/office/drawing/2014/main" val="1642707279"/>
                  </a:ext>
                </a:extLst>
              </a:tr>
              <a:tr h="418421">
                <a:tc vMerge="1">
                  <a:txBody>
                    <a:bodyPr/>
                    <a:lstStyle/>
                    <a:p>
                      <a:endParaRPr lang="en-US" sz="1400" dirty="0"/>
                    </a:p>
                  </a:txBody>
                  <a:tcPr/>
                </a:tc>
                <a:tc>
                  <a:txBody>
                    <a:bodyPr/>
                    <a:lstStyle/>
                    <a:p>
                      <a:r>
                        <a:rPr lang="en-US" sz="1200" dirty="0"/>
                        <a:t>History of Interaction</a:t>
                      </a:r>
                    </a:p>
                  </a:txBody>
                  <a:tcPr/>
                </a:tc>
                <a:tc>
                  <a:txBody>
                    <a:bodyPr/>
                    <a:lstStyle/>
                    <a:p>
                      <a:pPr marL="0" indent="0">
                        <a:buNone/>
                      </a:pPr>
                      <a:r>
                        <a:rPr lang="en-US" sz="1200" dirty="0"/>
                        <a:t>Recent positive interactions</a:t>
                      </a:r>
                    </a:p>
                  </a:txBody>
                  <a:tcPr/>
                </a:tc>
                <a:tc>
                  <a:txBody>
                    <a:bodyPr/>
                    <a:lstStyle/>
                    <a:p>
                      <a:pPr marL="0" indent="0">
                        <a:buNone/>
                      </a:pPr>
                      <a:r>
                        <a:rPr lang="en-US" sz="1200" dirty="0"/>
                        <a:t>Recent conflict</a:t>
                      </a:r>
                      <a:r>
                        <a:rPr lang="en-US" sz="1200" baseline="0" dirty="0"/>
                        <a:t>, disagreement</a:t>
                      </a:r>
                      <a:endParaRPr lang="en-US" sz="1200" dirty="0"/>
                    </a:p>
                  </a:txBody>
                  <a:tcPr/>
                </a:tc>
                <a:extLst>
                  <a:ext uri="{0D108BD9-81ED-4DB2-BD59-A6C34878D82A}">
                    <a16:rowId xmlns:a16="http://schemas.microsoft.com/office/drawing/2014/main" val="195070373"/>
                  </a:ext>
                </a:extLst>
              </a:tr>
              <a:tr h="418421">
                <a:tc vMerge="1">
                  <a:txBody>
                    <a:bodyPr/>
                    <a:lstStyle/>
                    <a:p>
                      <a:endParaRPr lang="en-US" sz="1400" dirty="0"/>
                    </a:p>
                  </a:txBody>
                  <a:tcPr/>
                </a:tc>
                <a:tc>
                  <a:txBody>
                    <a:bodyPr/>
                    <a:lstStyle/>
                    <a:p>
                      <a:r>
                        <a:rPr lang="en-US" sz="1200" dirty="0"/>
                        <a:t>Environmental</a:t>
                      </a:r>
                    </a:p>
                  </a:txBody>
                  <a:tcPr/>
                </a:tc>
                <a:tc>
                  <a:txBody>
                    <a:bodyPr/>
                    <a:lstStyle/>
                    <a:p>
                      <a:pPr marL="0" indent="0">
                        <a:buNone/>
                      </a:pPr>
                      <a:r>
                        <a:rPr lang="en-US" sz="1200" dirty="0"/>
                        <a:t>Appropriate</a:t>
                      </a:r>
                      <a:r>
                        <a:rPr lang="en-US" sz="1200" baseline="0" dirty="0"/>
                        <a:t> and desirable environment</a:t>
                      </a:r>
                      <a:endParaRPr lang="en-US" sz="1200" dirty="0"/>
                    </a:p>
                  </a:txBody>
                  <a:tcPr/>
                </a:tc>
                <a:tc>
                  <a:txBody>
                    <a:bodyPr/>
                    <a:lstStyle/>
                    <a:p>
                      <a:pPr marL="0" indent="0">
                        <a:buNone/>
                      </a:pPr>
                      <a:r>
                        <a:rPr lang="en-US" sz="1200" dirty="0"/>
                        <a:t>Too loud,</a:t>
                      </a:r>
                      <a:r>
                        <a:rPr lang="en-US" sz="1200" baseline="0" dirty="0"/>
                        <a:t> bright, noisy, distracting</a:t>
                      </a:r>
                      <a:endParaRPr lang="en-US" sz="1200" dirty="0"/>
                    </a:p>
                  </a:txBody>
                  <a:tcPr/>
                </a:tc>
                <a:extLst>
                  <a:ext uri="{0D108BD9-81ED-4DB2-BD59-A6C34878D82A}">
                    <a16:rowId xmlns:a16="http://schemas.microsoft.com/office/drawing/2014/main" val="2373440857"/>
                  </a:ext>
                </a:extLst>
              </a:tr>
              <a:tr h="246130">
                <a:tc vMerge="1">
                  <a:txBody>
                    <a:bodyPr/>
                    <a:lstStyle/>
                    <a:p>
                      <a:endParaRPr lang="en-US" sz="1400" dirty="0"/>
                    </a:p>
                  </a:txBody>
                  <a:tcPr/>
                </a:tc>
                <a:tc>
                  <a:txBody>
                    <a:bodyPr/>
                    <a:lstStyle/>
                    <a:p>
                      <a:r>
                        <a:rPr lang="en-US" sz="1200" dirty="0"/>
                        <a:t>Time</a:t>
                      </a:r>
                      <a:r>
                        <a:rPr lang="en-US" sz="1200" baseline="0" dirty="0"/>
                        <a:t> of Day</a:t>
                      </a:r>
                      <a:endParaRPr lang="en-US" sz="1200" dirty="0"/>
                    </a:p>
                  </a:txBody>
                  <a:tcPr/>
                </a:tc>
                <a:tc>
                  <a:txBody>
                    <a:bodyPr/>
                    <a:lstStyle/>
                    <a:p>
                      <a:pPr marL="0" indent="0">
                        <a:buNone/>
                      </a:pPr>
                      <a:r>
                        <a:rPr lang="en-US" sz="1200" dirty="0"/>
                        <a:t>Best time of day of for</a:t>
                      </a:r>
                      <a:r>
                        <a:rPr lang="en-US" sz="1200" baseline="0" dirty="0"/>
                        <a:t> child</a:t>
                      </a:r>
                      <a:endParaRPr lang="en-US" sz="1200" dirty="0"/>
                    </a:p>
                  </a:txBody>
                  <a:tcPr/>
                </a:tc>
                <a:tc>
                  <a:txBody>
                    <a:bodyPr/>
                    <a:lstStyle/>
                    <a:p>
                      <a:pPr marL="0" indent="0">
                        <a:buNone/>
                      </a:pPr>
                      <a:r>
                        <a:rPr lang="en-US" sz="1200" dirty="0"/>
                        <a:t>Bad</a:t>
                      </a:r>
                      <a:r>
                        <a:rPr lang="en-US" sz="1200" baseline="0" dirty="0"/>
                        <a:t> time of day for child</a:t>
                      </a:r>
                      <a:endParaRPr lang="en-US" sz="1200" dirty="0"/>
                    </a:p>
                  </a:txBody>
                  <a:tcPr/>
                </a:tc>
                <a:extLst>
                  <a:ext uri="{0D108BD9-81ED-4DB2-BD59-A6C34878D82A}">
                    <a16:rowId xmlns:a16="http://schemas.microsoft.com/office/drawing/2014/main" val="485340267"/>
                  </a:ext>
                </a:extLst>
              </a:tr>
            </a:tbl>
          </a:graphicData>
        </a:graphic>
      </p:graphicFrame>
      <p:sp>
        <p:nvSpPr>
          <p:cNvPr id="5" name="TextBox 4"/>
          <p:cNvSpPr txBox="1"/>
          <p:nvPr/>
        </p:nvSpPr>
        <p:spPr bwMode="gray">
          <a:xfrm>
            <a:off x="9448800" y="5301673"/>
            <a:ext cx="2595418" cy="318924"/>
          </a:xfrm>
          <a:prstGeom prst="rect">
            <a:avLst/>
          </a:prstGeom>
          <a:noFill/>
        </p:spPr>
        <p:txBody>
          <a:bodyPr wrap="square" lIns="36000" tIns="36000" rIns="36000" bIns="36000" rtlCol="0">
            <a:spAutoFit/>
          </a:bodyPr>
          <a:lstStyle/>
          <a:p>
            <a:pPr marL="0" indent="0">
              <a:buNone/>
            </a:pPr>
            <a:r>
              <a:rPr lang="en-US" sz="1600" dirty="0"/>
              <a:t>Ylvisaker &amp; Feeney, 1998</a:t>
            </a:r>
          </a:p>
        </p:txBody>
      </p:sp>
      <p:pic>
        <p:nvPicPr>
          <p:cNvPr id="6" name="Picture 5"/>
          <p:cNvPicPr>
            <a:picLocks noChangeAspect="1"/>
          </p:cNvPicPr>
          <p:nvPr/>
        </p:nvPicPr>
        <p:blipFill>
          <a:blip r:embed="rId2"/>
          <a:stretch>
            <a:fillRect/>
          </a:stretch>
        </p:blipFill>
        <p:spPr>
          <a:xfrm>
            <a:off x="8505046" y="2272676"/>
            <a:ext cx="2793596" cy="2128305"/>
          </a:xfrm>
          <a:prstGeom prst="rect">
            <a:avLst/>
          </a:prstGeom>
        </p:spPr>
      </p:pic>
    </p:spTree>
    <p:extLst>
      <p:ext uri="{BB962C8B-B14F-4D97-AF65-F5344CB8AC3E}">
        <p14:creationId xmlns:p14="http://schemas.microsoft.com/office/powerpoint/2010/main" val="23057777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Motivation and compliance are challenges that parents and teachers of children with brain injury deal with often because their requests and instructions are often met with resistance.</a:t>
            </a:r>
          </a:p>
          <a:p>
            <a:endParaRPr lang="en-US" sz="2800" b="1" dirty="0"/>
          </a:p>
          <a:p>
            <a:r>
              <a:rPr lang="en-US" sz="2800" b="1" dirty="0"/>
              <a:t>Positive Behavioral Momentum</a:t>
            </a:r>
          </a:p>
          <a:p>
            <a:pPr lvl="1"/>
            <a:r>
              <a:rPr lang="en-US" sz="2800" dirty="0"/>
              <a:t>Involves making a series of easy, or “high-probability,” requests followed by a difficult or “low-probability” request.</a:t>
            </a:r>
          </a:p>
        </p:txBody>
      </p:sp>
      <p:sp>
        <p:nvSpPr>
          <p:cNvPr id="3" name="Title 2"/>
          <p:cNvSpPr>
            <a:spLocks noGrp="1"/>
          </p:cNvSpPr>
          <p:nvPr>
            <p:ph type="title"/>
          </p:nvPr>
        </p:nvSpPr>
        <p:spPr>
          <a:xfrm>
            <a:off x="609600" y="89887"/>
            <a:ext cx="8229600" cy="1051560"/>
          </a:xfrm>
        </p:spPr>
        <p:txBody>
          <a:bodyPr/>
          <a:lstStyle/>
          <a:p>
            <a:r>
              <a:rPr lang="en-US" sz="4000" dirty="0"/>
              <a:t>Positive Behavioral Momentum</a:t>
            </a:r>
          </a:p>
        </p:txBody>
      </p:sp>
      <p:sp>
        <p:nvSpPr>
          <p:cNvPr id="4" name="Rectangle 3"/>
          <p:cNvSpPr/>
          <p:nvPr/>
        </p:nvSpPr>
        <p:spPr>
          <a:xfrm>
            <a:off x="8689091" y="5642001"/>
            <a:ext cx="2647776" cy="369332"/>
          </a:xfrm>
          <a:prstGeom prst="rect">
            <a:avLst/>
          </a:prstGeom>
        </p:spPr>
        <p:txBody>
          <a:bodyPr wrap="none">
            <a:spAutoFit/>
          </a:bodyPr>
          <a:lstStyle/>
          <a:p>
            <a:r>
              <a:rPr lang="en-US" dirty="0"/>
              <a:t>Ylvisaker &amp; Feeney, 1998</a:t>
            </a:r>
          </a:p>
        </p:txBody>
      </p:sp>
      <p:pic>
        <p:nvPicPr>
          <p:cNvPr id="5" name="Picture 4"/>
          <p:cNvPicPr>
            <a:picLocks noChangeAspect="1"/>
          </p:cNvPicPr>
          <p:nvPr/>
        </p:nvPicPr>
        <p:blipFill>
          <a:blip r:embed="rId2"/>
          <a:stretch>
            <a:fillRect/>
          </a:stretch>
        </p:blipFill>
        <p:spPr>
          <a:xfrm>
            <a:off x="9210068" y="189640"/>
            <a:ext cx="2466975" cy="1281713"/>
          </a:xfrm>
          <a:prstGeom prst="rect">
            <a:avLst/>
          </a:prstGeom>
        </p:spPr>
      </p:pic>
    </p:spTree>
    <p:extLst>
      <p:ext uri="{BB962C8B-B14F-4D97-AF65-F5344CB8AC3E}">
        <p14:creationId xmlns:p14="http://schemas.microsoft.com/office/powerpoint/2010/main" val="9338637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31636"/>
            <a:ext cx="10727267" cy="4849091"/>
          </a:xfrm>
        </p:spPr>
        <p:txBody>
          <a:bodyPr>
            <a:normAutofit fontScale="92500" lnSpcReduction="10000"/>
          </a:bodyPr>
          <a:lstStyle/>
          <a:p>
            <a:pPr lvl="1"/>
            <a:r>
              <a:rPr lang="en-US" sz="2800" dirty="0"/>
              <a:t>The goal of behavioral momentum is to get the individual accustomed to responding to easy requests, thereby increasing the likelihood that he or she will comply with the more difficult ones. </a:t>
            </a:r>
          </a:p>
          <a:p>
            <a:pPr lvl="1"/>
            <a:endParaRPr lang="en-US" sz="2800" dirty="0"/>
          </a:p>
          <a:p>
            <a:pPr lvl="1"/>
            <a:r>
              <a:rPr lang="en-US" sz="2800" dirty="0"/>
              <a:t>When people are feeling good physically, feeling good about themselves, and experiencing success on important tasks, they are better able to do challenging things.</a:t>
            </a:r>
          </a:p>
          <a:p>
            <a:pPr marL="180960" lvl="1" indent="0">
              <a:buNone/>
            </a:pPr>
            <a:endParaRPr lang="en-US" sz="2800" dirty="0"/>
          </a:p>
          <a:p>
            <a:pPr lvl="1"/>
            <a:r>
              <a:rPr lang="en-US" sz="2800" dirty="0"/>
              <a:t>One way to establish positive behavioral momentum throughout the day for persons with brain injury is creating daily routines with considerable efforts devoted to positive setting events before the introduction of difficult tasks. </a:t>
            </a:r>
          </a:p>
          <a:p>
            <a:endParaRPr lang="en-US" dirty="0"/>
          </a:p>
        </p:txBody>
      </p:sp>
      <p:sp>
        <p:nvSpPr>
          <p:cNvPr id="3" name="Title 2"/>
          <p:cNvSpPr>
            <a:spLocks noGrp="1"/>
          </p:cNvSpPr>
          <p:nvPr>
            <p:ph type="title"/>
          </p:nvPr>
        </p:nvSpPr>
        <p:spPr/>
        <p:txBody>
          <a:bodyPr/>
          <a:lstStyle/>
          <a:p>
            <a:r>
              <a:rPr lang="en-US" sz="4000" dirty="0">
                <a:solidFill>
                  <a:srgbClr val="000000"/>
                </a:solidFill>
              </a:rPr>
              <a:t>Positive Behavioral Momentum</a:t>
            </a:r>
            <a:endParaRPr lang="en-US" dirty="0"/>
          </a:p>
        </p:txBody>
      </p:sp>
    </p:spTree>
    <p:extLst>
      <p:ext uri="{BB962C8B-B14F-4D97-AF65-F5344CB8AC3E}">
        <p14:creationId xmlns:p14="http://schemas.microsoft.com/office/powerpoint/2010/main" val="3284150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a:r>
              <a:rPr lang="en-US" altLang="en-US" dirty="0">
                <a:solidFill>
                  <a:schemeClr val="bg2"/>
                </a:solidFill>
              </a:rPr>
              <a:t>Gibbs, M.C. </a:t>
            </a:r>
          </a:p>
        </p:txBody>
      </p:sp>
      <p:sp>
        <p:nvSpPr>
          <p:cNvPr id="20483" name="Slide Number Placeholder 5"/>
          <p:cNvSpPr>
            <a:spLocks noGrp="1"/>
          </p:cNvSpPr>
          <p:nvPr>
            <p:ph type="sldNum" sz="quarter" idx="4294967295"/>
          </p:nvPr>
        </p:nvSpPr>
        <p:spPr bwMode="auto">
          <a:xfrm>
            <a:off x="8458200" y="65341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0301B7C9-9DF3-4480-BEA9-6E8DA8D85EDE}" type="slidenum">
              <a:rPr lang="en-US" altLang="en-US">
                <a:solidFill>
                  <a:schemeClr val="bg2"/>
                </a:solidFill>
              </a:rPr>
              <a:pPr/>
              <a:t>4</a:t>
            </a:fld>
            <a:endParaRPr lang="en-US" altLang="en-US">
              <a:solidFill>
                <a:schemeClr val="bg2"/>
              </a:solidFill>
            </a:endParaRPr>
          </a:p>
        </p:txBody>
      </p:sp>
      <p:sp>
        <p:nvSpPr>
          <p:cNvPr id="8194" name="Rectangle 2"/>
          <p:cNvSpPr>
            <a:spLocks noGrp="1" noChangeArrowheads="1"/>
          </p:cNvSpPr>
          <p:nvPr>
            <p:ph type="title"/>
          </p:nvPr>
        </p:nvSpPr>
        <p:spPr>
          <a:xfrm>
            <a:off x="1676400" y="64851"/>
            <a:ext cx="7162800" cy="1051560"/>
          </a:xfrm>
        </p:spPr>
        <p:txBody>
          <a:bodyPr/>
          <a:lstStyle/>
          <a:p>
            <a:pPr eaLnBrk="1" hangingPunct="1">
              <a:defRPr/>
            </a:pPr>
            <a:r>
              <a:rPr lang="en-US" sz="3600" dirty="0"/>
              <a:t>AGENDA</a:t>
            </a:r>
          </a:p>
        </p:txBody>
      </p:sp>
      <p:sp>
        <p:nvSpPr>
          <p:cNvPr id="20485" name="Rectangle 3"/>
          <p:cNvSpPr>
            <a:spLocks noGrp="1" noChangeArrowheads="1"/>
          </p:cNvSpPr>
          <p:nvPr>
            <p:ph type="body" idx="1"/>
          </p:nvPr>
        </p:nvSpPr>
        <p:spPr bwMode="auto">
          <a:xfrm>
            <a:off x="1676400" y="1295400"/>
            <a:ext cx="9067800" cy="464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r>
              <a:rPr lang="en-US" altLang="en-US" sz="2800" dirty="0">
                <a:latin typeface="Arial" panose="020B0604020202020204" pitchFamily="34" charset="0"/>
                <a:cs typeface="Arial" panose="020B0604020202020204" pitchFamily="34" charset="0"/>
              </a:rPr>
              <a:t>Basic Behavioral Principles </a:t>
            </a:r>
          </a:p>
          <a:p>
            <a:r>
              <a:rPr lang="en-US" altLang="en-US" sz="2800" dirty="0">
                <a:latin typeface="Arial" panose="020B0604020202020204" pitchFamily="34" charset="0"/>
                <a:cs typeface="Arial" panose="020B0604020202020204" pitchFamily="34" charset="0"/>
              </a:rPr>
              <a:t>Understanding Models of Behavioral Reinforcement</a:t>
            </a:r>
          </a:p>
          <a:p>
            <a:r>
              <a:rPr lang="en-US" altLang="en-US" sz="2800" dirty="0">
                <a:latin typeface="Arial" panose="020B0604020202020204" pitchFamily="34" charset="0"/>
                <a:cs typeface="Arial" panose="020B0604020202020204" pitchFamily="34" charset="0"/>
              </a:rPr>
              <a:t>Understanding Differential Attention</a:t>
            </a:r>
          </a:p>
          <a:p>
            <a:r>
              <a:rPr lang="en-US" altLang="en-US" sz="2800" dirty="0">
                <a:latin typeface="Arial" panose="020B0604020202020204" pitchFamily="34" charset="0"/>
                <a:cs typeface="Arial" panose="020B0604020202020204" pitchFamily="34" charset="0"/>
              </a:rPr>
              <a:t>Case Studies and Videos</a:t>
            </a:r>
          </a:p>
        </p:txBody>
      </p:sp>
    </p:spTree>
    <p:extLst>
      <p:ext uri="{BB962C8B-B14F-4D97-AF65-F5344CB8AC3E}">
        <p14:creationId xmlns:p14="http://schemas.microsoft.com/office/powerpoint/2010/main" val="760572852"/>
      </p:ext>
    </p:extLst>
  </p:cSld>
  <p:clrMapOvr>
    <a:masterClrMapping/>
  </p:clrMapOvr>
  <p:transition>
    <p:zoom dir="in"/>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sz="4000" dirty="0"/>
              <a:t>Create Daily Routines</a:t>
            </a:r>
            <a:br>
              <a:rPr lang="en-US" sz="4000" dirty="0"/>
            </a:br>
            <a:endParaRPr lang="en-US" sz="4000" dirty="0"/>
          </a:p>
        </p:txBody>
      </p:sp>
      <p:sp>
        <p:nvSpPr>
          <p:cNvPr id="3" name="Content Placeholder 2"/>
          <p:cNvSpPr>
            <a:spLocks noGrp="1"/>
          </p:cNvSpPr>
          <p:nvPr>
            <p:ph idx="1"/>
          </p:nvPr>
        </p:nvSpPr>
        <p:spPr>
          <a:xfrm>
            <a:off x="609600" y="1339274"/>
            <a:ext cx="10828867" cy="5186218"/>
          </a:xfrm>
        </p:spPr>
        <p:txBody>
          <a:bodyPr>
            <a:normAutofit/>
          </a:bodyPr>
          <a:lstStyle/>
          <a:p>
            <a:r>
              <a:rPr lang="en-US" sz="2800" b="1" dirty="0">
                <a:latin typeface="+mn-lt"/>
              </a:rPr>
              <a:t>Develop a Routine: </a:t>
            </a:r>
          </a:p>
          <a:p>
            <a:pPr lvl="1"/>
            <a:r>
              <a:rPr lang="en-US" sz="2800" dirty="0">
                <a:latin typeface="+mn-lt"/>
              </a:rPr>
              <a:t>Children/ adolescents with brain injury may have difficulty planning and organizing their daily tasks. </a:t>
            </a:r>
          </a:p>
          <a:p>
            <a:pPr lvl="1"/>
            <a:r>
              <a:rPr lang="en-US" sz="2800" dirty="0">
                <a:latin typeface="+mn-lt"/>
              </a:rPr>
              <a:t>It is helpful to plan out a consistent routine at home and school that is predictable and involves (e.g., get up at the same time each day, perform hygiene tasks in the same order, eat scheduled meals, use of checklists where necessary to help stay on track, etc.)</a:t>
            </a:r>
          </a:p>
          <a:p>
            <a:pPr lvl="1"/>
            <a:r>
              <a:rPr lang="en-US" sz="2800" dirty="0">
                <a:latin typeface="+mn-lt"/>
              </a:rPr>
              <a:t>A predictable daily routine helps children/ adolescents with brain injury better anticipate, initiate, and complete daily activities.  </a:t>
            </a:r>
          </a:p>
        </p:txBody>
      </p:sp>
      <p:pic>
        <p:nvPicPr>
          <p:cNvPr id="4" name="Picture 3"/>
          <p:cNvPicPr>
            <a:picLocks noChangeAspect="1"/>
          </p:cNvPicPr>
          <p:nvPr/>
        </p:nvPicPr>
        <p:blipFill>
          <a:blip r:embed="rId2"/>
          <a:stretch>
            <a:fillRect/>
          </a:stretch>
        </p:blipFill>
        <p:spPr>
          <a:xfrm>
            <a:off x="9292489" y="183644"/>
            <a:ext cx="2145978" cy="1536325"/>
          </a:xfrm>
          <a:prstGeom prst="rect">
            <a:avLst/>
          </a:prstGeom>
        </p:spPr>
      </p:pic>
    </p:spTree>
    <p:extLst>
      <p:ext uri="{BB962C8B-B14F-4D97-AF65-F5344CB8AC3E}">
        <p14:creationId xmlns:p14="http://schemas.microsoft.com/office/powerpoint/2010/main" val="41442105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1"/>
            <a:r>
              <a:rPr lang="en-US" sz="2800" dirty="0"/>
              <a:t>Engage the child/ adolescent in creating a schedule including for all of the activities that he or she might choose or be required to participate during the day.</a:t>
            </a:r>
          </a:p>
          <a:p>
            <a:pPr lvl="1"/>
            <a:r>
              <a:rPr lang="en-US" sz="2800" dirty="0"/>
              <a:t>Provide a preferred activity before every mandated or non-preferred activity (positive behavioral momentum). </a:t>
            </a:r>
          </a:p>
          <a:p>
            <a:pPr lvl="1"/>
            <a:r>
              <a:rPr lang="en-US" sz="2800" dirty="0"/>
              <a:t>The schedule provides a sequence that guides the child/ adolescent through activities without relying on reminders from parents/ teachers. </a:t>
            </a:r>
          </a:p>
          <a:p>
            <a:pPr lvl="1"/>
            <a:r>
              <a:rPr lang="en-US" sz="2800" dirty="0"/>
              <a:t>For some children or adolescents it may be helpful for the routine to be picture based.  </a:t>
            </a:r>
          </a:p>
          <a:p>
            <a:pPr marL="180960" lvl="1" indent="0">
              <a:buNone/>
            </a:pPr>
            <a:endParaRPr lang="en-US" sz="2400" dirty="0"/>
          </a:p>
          <a:p>
            <a:endParaRPr lang="en-US" dirty="0"/>
          </a:p>
        </p:txBody>
      </p:sp>
      <p:sp>
        <p:nvSpPr>
          <p:cNvPr id="3" name="Title 2"/>
          <p:cNvSpPr>
            <a:spLocks noGrp="1"/>
          </p:cNvSpPr>
          <p:nvPr>
            <p:ph type="title"/>
          </p:nvPr>
        </p:nvSpPr>
        <p:spPr/>
        <p:txBody>
          <a:bodyPr/>
          <a:lstStyle/>
          <a:p>
            <a:br>
              <a:rPr lang="en-US" sz="4000" dirty="0"/>
            </a:br>
            <a:r>
              <a:rPr lang="en-US" sz="4000" dirty="0"/>
              <a:t>Create Daily Routines</a:t>
            </a:r>
            <a:br>
              <a:rPr lang="en-US" sz="4000" dirty="0"/>
            </a:br>
            <a:endParaRPr lang="en-US" sz="4000" dirty="0"/>
          </a:p>
        </p:txBody>
      </p:sp>
      <p:pic>
        <p:nvPicPr>
          <p:cNvPr id="5" name="Picture 4"/>
          <p:cNvPicPr>
            <a:picLocks noChangeAspect="1"/>
          </p:cNvPicPr>
          <p:nvPr/>
        </p:nvPicPr>
        <p:blipFill>
          <a:blip r:embed="rId2"/>
          <a:stretch>
            <a:fillRect/>
          </a:stretch>
        </p:blipFill>
        <p:spPr>
          <a:xfrm>
            <a:off x="8839200" y="125643"/>
            <a:ext cx="2952750" cy="1552575"/>
          </a:xfrm>
          <a:prstGeom prst="rect">
            <a:avLst/>
          </a:prstGeom>
        </p:spPr>
      </p:pic>
    </p:spTree>
    <p:extLst>
      <p:ext uri="{BB962C8B-B14F-4D97-AF65-F5344CB8AC3E}">
        <p14:creationId xmlns:p14="http://schemas.microsoft.com/office/powerpoint/2010/main" val="2190566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sz="4000" dirty="0"/>
              <a:t>Create Daily Routines</a:t>
            </a:r>
            <a:br>
              <a:rPr lang="en-US" sz="4000" dirty="0"/>
            </a:b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862739"/>
              </p:ext>
            </p:extLst>
          </p:nvPr>
        </p:nvGraphicFramePr>
        <p:xfrm>
          <a:off x="1849798" y="1732850"/>
          <a:ext cx="5937250" cy="4485069"/>
        </p:xfrm>
        <a:graphic>
          <a:graphicData uri="http://schemas.openxmlformats.org/drawingml/2006/table">
            <a:tbl>
              <a:tblPr firstRow="1" firstCol="1" bandRow="1">
                <a:tableStyleId>{5C22544A-7EE6-4342-B048-85BDC9FD1C3A}</a:tableStyleId>
              </a:tblPr>
              <a:tblGrid>
                <a:gridCol w="1311275">
                  <a:extLst>
                    <a:ext uri="{9D8B030D-6E8A-4147-A177-3AD203B41FA5}">
                      <a16:colId xmlns:a16="http://schemas.microsoft.com/office/drawing/2014/main" val="3586787205"/>
                    </a:ext>
                  </a:extLst>
                </a:gridCol>
                <a:gridCol w="4625975">
                  <a:extLst>
                    <a:ext uri="{9D8B030D-6E8A-4147-A177-3AD203B41FA5}">
                      <a16:colId xmlns:a16="http://schemas.microsoft.com/office/drawing/2014/main" val="2760153567"/>
                    </a:ext>
                  </a:extLst>
                </a:gridCol>
              </a:tblGrid>
              <a:tr h="753749">
                <a:tc>
                  <a:txBody>
                    <a:bodyPr/>
                    <a:lstStyle/>
                    <a:p>
                      <a:pPr marL="0" marR="0" indent="0" algn="ctr">
                        <a:lnSpc>
                          <a:spcPct val="107000"/>
                        </a:lnSpc>
                        <a:spcBef>
                          <a:spcPts val="0"/>
                        </a:spcBef>
                        <a:spcAft>
                          <a:spcPts val="0"/>
                        </a:spcAf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r">
                        <a:lnSpc>
                          <a:spcPct val="107000"/>
                        </a:lnSpc>
                        <a:spcBef>
                          <a:spcPts val="0"/>
                        </a:spcBef>
                        <a:spcAft>
                          <a:spcPts val="0"/>
                        </a:spcAft>
                        <a:buNone/>
                      </a:pPr>
                      <a:r>
                        <a:rPr lang="en-US" sz="2000" dirty="0">
                          <a:effectLst/>
                        </a:rPr>
                        <a:t>2021 Planner</a:t>
                      </a:r>
                      <a:endParaRPr lang="en-US" sz="1100" dirty="0">
                        <a:effectLst/>
                      </a:endParaRPr>
                    </a:p>
                    <a:p>
                      <a:pPr marL="0" marR="0" indent="0" algn="r">
                        <a:lnSpc>
                          <a:spcPct val="107000"/>
                        </a:lnSpc>
                        <a:spcBef>
                          <a:spcPts val="0"/>
                        </a:spcBef>
                        <a:spcAft>
                          <a:spcPts val="0"/>
                        </a:spcAft>
                        <a:buNone/>
                      </a:pPr>
                      <a:r>
                        <a:rPr lang="en-US" sz="20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98988726"/>
                  </a:ext>
                </a:extLst>
              </a:tr>
              <a:tr h="207296">
                <a:tc>
                  <a:txBody>
                    <a:bodyPr/>
                    <a:lstStyle/>
                    <a:p>
                      <a:pPr marL="0" marR="0" indent="0" algn="ctr">
                        <a:lnSpc>
                          <a:spcPct val="107000"/>
                        </a:lnSpc>
                        <a:spcBef>
                          <a:spcPts val="0"/>
                        </a:spcBef>
                        <a:spcAft>
                          <a:spcPts val="0"/>
                        </a:spcAft>
                        <a:buNone/>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gn="ctr">
                        <a:lnSpc>
                          <a:spcPct val="107000"/>
                        </a:lnSpc>
                        <a:spcBef>
                          <a:spcPts val="0"/>
                        </a:spcBef>
                        <a:spcAft>
                          <a:spcPts val="0"/>
                        </a:spcAft>
                        <a:buNone/>
                      </a:pPr>
                      <a:r>
                        <a:rPr lang="en-US" sz="1100" b="1" dirty="0">
                          <a:effectLst/>
                        </a:rPr>
                        <a:t>Saturday</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1508804"/>
                  </a:ext>
                </a:extLst>
              </a:tr>
              <a:tr h="414591">
                <a:tc>
                  <a:txBody>
                    <a:bodyPr/>
                    <a:lstStyle/>
                    <a:p>
                      <a:pPr marL="0" marR="0" indent="0" algn="ctr">
                        <a:lnSpc>
                          <a:spcPct val="107000"/>
                        </a:lnSpc>
                        <a:spcBef>
                          <a:spcPts val="0"/>
                        </a:spcBef>
                        <a:spcAft>
                          <a:spcPts val="0"/>
                        </a:spcAft>
                        <a:buNone/>
                      </a:pPr>
                      <a:r>
                        <a:rPr lang="en-US" sz="1100" dirty="0">
                          <a:effectLst/>
                        </a:rPr>
                        <a:t>6AM-8AM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a:effectLst/>
                          <a:latin typeface="Segoe Print" panose="02000600000000000000" pitchFamily="2" charset="0"/>
                        </a:rPr>
                        <a:t>Shower, get dressed, eat breakfast</a:t>
                      </a:r>
                    </a:p>
                    <a:p>
                      <a:pPr marL="0" marR="0" indent="0">
                        <a:lnSpc>
                          <a:spcPct val="107000"/>
                        </a:lnSpc>
                        <a:spcBef>
                          <a:spcPts val="0"/>
                        </a:spcBef>
                        <a:spcAft>
                          <a:spcPts val="0"/>
                        </a:spcAft>
                        <a:buNone/>
                      </a:pPr>
                      <a:r>
                        <a:rPr lang="en-US" sz="1100">
                          <a:effectLst/>
                          <a:latin typeface="Segoe Print" panose="02000600000000000000" pitchFamily="2" charset="0"/>
                        </a:rPr>
                        <a:t> </a:t>
                      </a:r>
                      <a:endParaRPr lang="en-US" sz="110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3988179"/>
                  </a:ext>
                </a:extLst>
              </a:tr>
              <a:tr h="414591">
                <a:tc>
                  <a:txBody>
                    <a:bodyPr/>
                    <a:lstStyle/>
                    <a:p>
                      <a:pPr marL="0" marR="0" indent="0" algn="ctr">
                        <a:lnSpc>
                          <a:spcPct val="107000"/>
                        </a:lnSpc>
                        <a:spcBef>
                          <a:spcPts val="0"/>
                        </a:spcBef>
                        <a:spcAft>
                          <a:spcPts val="0"/>
                        </a:spcAft>
                        <a:buNone/>
                      </a:pPr>
                      <a:r>
                        <a:rPr lang="en-US" sz="1100" dirty="0">
                          <a:effectLst/>
                        </a:rPr>
                        <a:t>8AM-10AM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a:effectLst/>
                          <a:latin typeface="Segoe Print" panose="02000600000000000000" pitchFamily="2" charset="0"/>
                        </a:rPr>
                        <a:t>Physical therapy</a:t>
                      </a:r>
                    </a:p>
                    <a:p>
                      <a:pPr marL="0" marR="0" indent="0">
                        <a:lnSpc>
                          <a:spcPct val="107000"/>
                        </a:lnSpc>
                        <a:spcBef>
                          <a:spcPts val="0"/>
                        </a:spcBef>
                        <a:spcAft>
                          <a:spcPts val="0"/>
                        </a:spcAft>
                        <a:buNone/>
                      </a:pPr>
                      <a:r>
                        <a:rPr lang="en-US" sz="1100">
                          <a:effectLst/>
                          <a:latin typeface="Segoe Print" panose="02000600000000000000" pitchFamily="2" charset="0"/>
                        </a:rPr>
                        <a:t> </a:t>
                      </a:r>
                      <a:endParaRPr lang="en-US" sz="110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04958179"/>
                  </a:ext>
                </a:extLst>
              </a:tr>
              <a:tr h="414591">
                <a:tc>
                  <a:txBody>
                    <a:bodyPr/>
                    <a:lstStyle/>
                    <a:p>
                      <a:pPr marL="0" marR="0" indent="0" algn="ctr">
                        <a:lnSpc>
                          <a:spcPct val="107000"/>
                        </a:lnSpc>
                        <a:spcBef>
                          <a:spcPts val="0"/>
                        </a:spcBef>
                        <a:spcAft>
                          <a:spcPts val="0"/>
                        </a:spcAft>
                        <a:buNone/>
                      </a:pPr>
                      <a:r>
                        <a:rPr lang="en-US" sz="1100" dirty="0">
                          <a:effectLst/>
                        </a:rPr>
                        <a:t>10AM-12PM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dirty="0">
                          <a:effectLst/>
                          <a:latin typeface="Segoe Print" panose="02000600000000000000" pitchFamily="2" charset="0"/>
                        </a:rPr>
                        <a:t>Zoom meeting with classmates to work on history project</a:t>
                      </a:r>
                    </a:p>
                    <a:p>
                      <a:pPr marL="0" marR="0" indent="0">
                        <a:lnSpc>
                          <a:spcPct val="107000"/>
                        </a:lnSpc>
                        <a:spcBef>
                          <a:spcPts val="0"/>
                        </a:spcBef>
                        <a:spcAft>
                          <a:spcPts val="0"/>
                        </a:spcAft>
                        <a:buNone/>
                      </a:pPr>
                      <a:r>
                        <a:rPr lang="en-US" sz="1100" dirty="0">
                          <a:effectLst/>
                          <a:latin typeface="Segoe Print" panose="02000600000000000000" pitchFamily="2" charset="0"/>
                        </a:rPr>
                        <a:t> </a:t>
                      </a:r>
                      <a:endParaRPr lang="en-US" sz="1100" dirty="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378844"/>
                  </a:ext>
                </a:extLst>
              </a:tr>
              <a:tr h="414591">
                <a:tc>
                  <a:txBody>
                    <a:bodyPr/>
                    <a:lstStyle/>
                    <a:p>
                      <a:pPr marL="0" marR="0" indent="0" algn="ctr">
                        <a:lnSpc>
                          <a:spcPct val="107000"/>
                        </a:lnSpc>
                        <a:spcBef>
                          <a:spcPts val="0"/>
                        </a:spcBef>
                        <a:spcAft>
                          <a:spcPts val="0"/>
                        </a:spcAft>
                        <a:buNone/>
                      </a:pPr>
                      <a:r>
                        <a:rPr lang="en-US" sz="1100" dirty="0">
                          <a:effectLst/>
                        </a:rPr>
                        <a:t>12PM-2PM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dirty="0">
                          <a:effectLst/>
                          <a:latin typeface="Segoe Print" panose="02000600000000000000" pitchFamily="2" charset="0"/>
                        </a:rPr>
                        <a:t>Eat Lunch and do Physical therapy home exercises </a:t>
                      </a:r>
                    </a:p>
                    <a:p>
                      <a:pPr marL="0" marR="0" indent="0">
                        <a:lnSpc>
                          <a:spcPct val="107000"/>
                        </a:lnSpc>
                        <a:spcBef>
                          <a:spcPts val="0"/>
                        </a:spcBef>
                        <a:spcAft>
                          <a:spcPts val="0"/>
                        </a:spcAft>
                        <a:buNone/>
                      </a:pPr>
                      <a:r>
                        <a:rPr lang="en-US" sz="1100" dirty="0">
                          <a:effectLst/>
                          <a:latin typeface="Segoe Print" panose="02000600000000000000" pitchFamily="2" charset="0"/>
                        </a:rPr>
                        <a:t> </a:t>
                      </a:r>
                      <a:endParaRPr lang="en-US" sz="1100" dirty="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6650300"/>
                  </a:ext>
                </a:extLst>
              </a:tr>
              <a:tr h="414591">
                <a:tc>
                  <a:txBody>
                    <a:bodyPr/>
                    <a:lstStyle/>
                    <a:p>
                      <a:pPr marL="0" marR="0" indent="0" algn="ctr">
                        <a:lnSpc>
                          <a:spcPct val="107000"/>
                        </a:lnSpc>
                        <a:spcBef>
                          <a:spcPts val="0"/>
                        </a:spcBef>
                        <a:spcAft>
                          <a:spcPts val="0"/>
                        </a:spcAft>
                        <a:buNone/>
                      </a:pPr>
                      <a:r>
                        <a:rPr lang="en-US" sz="1100" dirty="0">
                          <a:effectLst/>
                        </a:rPr>
                        <a:t>2PM-4PM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a:effectLst/>
                          <a:latin typeface="Segoe Print" panose="02000600000000000000" pitchFamily="2" charset="0"/>
                        </a:rPr>
                        <a:t>Listen to music, fold and put away laundry</a:t>
                      </a:r>
                    </a:p>
                    <a:p>
                      <a:pPr marL="0" marR="0" indent="0">
                        <a:lnSpc>
                          <a:spcPct val="107000"/>
                        </a:lnSpc>
                        <a:spcBef>
                          <a:spcPts val="0"/>
                        </a:spcBef>
                        <a:spcAft>
                          <a:spcPts val="0"/>
                        </a:spcAft>
                        <a:buNone/>
                      </a:pPr>
                      <a:r>
                        <a:rPr lang="en-US" sz="1100">
                          <a:effectLst/>
                          <a:latin typeface="Segoe Print" panose="02000600000000000000" pitchFamily="2" charset="0"/>
                        </a:rPr>
                        <a:t> </a:t>
                      </a:r>
                      <a:endParaRPr lang="en-US" sz="110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1111559"/>
                  </a:ext>
                </a:extLst>
              </a:tr>
              <a:tr h="414591">
                <a:tc>
                  <a:txBody>
                    <a:bodyPr/>
                    <a:lstStyle/>
                    <a:p>
                      <a:pPr marL="0" marR="0" indent="0" algn="ctr">
                        <a:lnSpc>
                          <a:spcPct val="107000"/>
                        </a:lnSpc>
                        <a:spcBef>
                          <a:spcPts val="0"/>
                        </a:spcBef>
                        <a:spcAft>
                          <a:spcPts val="0"/>
                        </a:spcAft>
                        <a:buNone/>
                      </a:pPr>
                      <a:r>
                        <a:rPr lang="en-US" sz="1100" dirty="0">
                          <a:effectLst/>
                        </a:rPr>
                        <a:t>4PM-6PM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a:effectLst/>
                          <a:latin typeface="Segoe Print" panose="02000600000000000000" pitchFamily="2" charset="0"/>
                        </a:rPr>
                        <a:t>Help with and eat dinner with family</a:t>
                      </a:r>
                    </a:p>
                    <a:p>
                      <a:pPr marL="0" marR="0" indent="0">
                        <a:lnSpc>
                          <a:spcPct val="107000"/>
                        </a:lnSpc>
                        <a:spcBef>
                          <a:spcPts val="0"/>
                        </a:spcBef>
                        <a:spcAft>
                          <a:spcPts val="0"/>
                        </a:spcAft>
                        <a:buNone/>
                      </a:pPr>
                      <a:r>
                        <a:rPr lang="en-US" sz="1100">
                          <a:effectLst/>
                          <a:latin typeface="Segoe Print" panose="02000600000000000000" pitchFamily="2" charset="0"/>
                        </a:rPr>
                        <a:t> </a:t>
                      </a:r>
                      <a:endParaRPr lang="en-US" sz="110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4194145"/>
                  </a:ext>
                </a:extLst>
              </a:tr>
              <a:tr h="414591">
                <a:tc>
                  <a:txBody>
                    <a:bodyPr/>
                    <a:lstStyle/>
                    <a:p>
                      <a:pPr marL="0" marR="0" indent="0" algn="ctr">
                        <a:lnSpc>
                          <a:spcPct val="107000"/>
                        </a:lnSpc>
                        <a:spcBef>
                          <a:spcPts val="0"/>
                        </a:spcBef>
                        <a:spcAft>
                          <a:spcPts val="0"/>
                        </a:spcAft>
                        <a:buNone/>
                      </a:pPr>
                      <a:r>
                        <a:rPr lang="en-US" sz="1100" dirty="0">
                          <a:effectLst/>
                        </a:rPr>
                        <a:t>6PM-8PM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a:effectLst/>
                          <a:latin typeface="Segoe Print" panose="02000600000000000000" pitchFamily="2" charset="0"/>
                        </a:rPr>
                        <a:t>Chat with friends on Discord and play videogames together</a:t>
                      </a:r>
                    </a:p>
                    <a:p>
                      <a:pPr marL="0" marR="0" indent="0">
                        <a:lnSpc>
                          <a:spcPct val="107000"/>
                        </a:lnSpc>
                        <a:spcBef>
                          <a:spcPts val="0"/>
                        </a:spcBef>
                        <a:spcAft>
                          <a:spcPts val="0"/>
                        </a:spcAft>
                        <a:buNone/>
                      </a:pPr>
                      <a:r>
                        <a:rPr lang="en-US" sz="1100">
                          <a:effectLst/>
                          <a:latin typeface="Segoe Print" panose="02000600000000000000" pitchFamily="2" charset="0"/>
                        </a:rPr>
                        <a:t> </a:t>
                      </a:r>
                      <a:endParaRPr lang="en-US" sz="110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56694592"/>
                  </a:ext>
                </a:extLst>
              </a:tr>
              <a:tr h="621887">
                <a:tc>
                  <a:txBody>
                    <a:bodyPr/>
                    <a:lstStyle/>
                    <a:p>
                      <a:pPr marL="0" marR="0" indent="0" algn="ctr">
                        <a:lnSpc>
                          <a:spcPct val="107000"/>
                        </a:lnSpc>
                        <a:spcBef>
                          <a:spcPts val="0"/>
                        </a:spcBef>
                        <a:spcAft>
                          <a:spcPts val="0"/>
                        </a:spcAft>
                        <a:buNone/>
                      </a:pPr>
                      <a:r>
                        <a:rPr lang="en-US" sz="1100" dirty="0">
                          <a:effectLst/>
                        </a:rPr>
                        <a:t>8PM-10PM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indent="0">
                        <a:lnSpc>
                          <a:spcPct val="107000"/>
                        </a:lnSpc>
                        <a:spcBef>
                          <a:spcPts val="0"/>
                        </a:spcBef>
                        <a:spcAft>
                          <a:spcPts val="0"/>
                        </a:spcAft>
                        <a:buNone/>
                      </a:pPr>
                      <a:r>
                        <a:rPr lang="en-US" sz="1100" dirty="0">
                          <a:effectLst/>
                          <a:latin typeface="Segoe Print" panose="02000600000000000000" pitchFamily="2" charset="0"/>
                        </a:rPr>
                        <a:t>Videogames until 9:30 then get ready for bed</a:t>
                      </a:r>
                    </a:p>
                    <a:p>
                      <a:pPr marL="0" marR="0" indent="0">
                        <a:lnSpc>
                          <a:spcPct val="107000"/>
                        </a:lnSpc>
                        <a:spcBef>
                          <a:spcPts val="0"/>
                        </a:spcBef>
                        <a:spcAft>
                          <a:spcPts val="0"/>
                        </a:spcAft>
                        <a:buNone/>
                      </a:pPr>
                      <a:r>
                        <a:rPr lang="en-US" sz="1100" dirty="0">
                          <a:effectLst/>
                          <a:latin typeface="Segoe Print" panose="02000600000000000000" pitchFamily="2" charset="0"/>
                        </a:rPr>
                        <a:t>Bedtime at 10</a:t>
                      </a:r>
                    </a:p>
                    <a:p>
                      <a:pPr marL="0" marR="0" indent="0">
                        <a:lnSpc>
                          <a:spcPct val="107000"/>
                        </a:lnSpc>
                        <a:spcBef>
                          <a:spcPts val="0"/>
                        </a:spcBef>
                        <a:spcAft>
                          <a:spcPts val="0"/>
                        </a:spcAft>
                        <a:buNone/>
                      </a:pPr>
                      <a:endParaRPr lang="en-US" sz="1100" dirty="0">
                        <a:effectLst/>
                        <a:latin typeface="Segoe Print" panose="02000600000000000000" pitchFamily="2"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97749213"/>
                  </a:ext>
                </a:extLst>
              </a:tr>
            </a:tbl>
          </a:graphicData>
        </a:graphic>
      </p:graphicFrame>
      <p:sp>
        <p:nvSpPr>
          <p:cNvPr id="5"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p:cNvPicPr>
            <a:picLocks noChangeAspect="1"/>
          </p:cNvPicPr>
          <p:nvPr/>
        </p:nvPicPr>
        <p:blipFill>
          <a:blip r:embed="rId2"/>
          <a:stretch>
            <a:fillRect/>
          </a:stretch>
        </p:blipFill>
        <p:spPr>
          <a:xfrm>
            <a:off x="9122612" y="1832259"/>
            <a:ext cx="2143125" cy="2143125"/>
          </a:xfrm>
          <a:prstGeom prst="rect">
            <a:avLst/>
          </a:prstGeom>
        </p:spPr>
      </p:pic>
    </p:spTree>
    <p:extLst>
      <p:ext uri="{BB962C8B-B14F-4D97-AF65-F5344CB8AC3E}">
        <p14:creationId xmlns:p14="http://schemas.microsoft.com/office/powerpoint/2010/main" val="1549391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Choice and Control</a:t>
            </a:r>
          </a:p>
        </p:txBody>
      </p:sp>
      <p:sp>
        <p:nvSpPr>
          <p:cNvPr id="3" name="Content Placeholder 2"/>
          <p:cNvSpPr>
            <a:spLocks noGrp="1"/>
          </p:cNvSpPr>
          <p:nvPr>
            <p:ph idx="1"/>
          </p:nvPr>
        </p:nvSpPr>
        <p:spPr>
          <a:xfrm>
            <a:off x="609600" y="1366982"/>
            <a:ext cx="10828867" cy="4559685"/>
          </a:xfrm>
        </p:spPr>
        <p:txBody>
          <a:bodyPr>
            <a:normAutofit/>
          </a:bodyPr>
          <a:lstStyle/>
          <a:p>
            <a:r>
              <a:rPr lang="en-US" sz="2800" b="1" dirty="0">
                <a:latin typeface="+mn-lt"/>
              </a:rPr>
              <a:t>Provide Choice and Control: </a:t>
            </a:r>
          </a:p>
          <a:p>
            <a:pPr lvl="1"/>
            <a:r>
              <a:rPr lang="en-US" sz="2800" dirty="0">
                <a:latin typeface="+mn-lt"/>
              </a:rPr>
              <a:t>After brain injury, there may be an increased need to exercise control.  </a:t>
            </a:r>
          </a:p>
          <a:p>
            <a:pPr lvl="1"/>
            <a:r>
              <a:rPr lang="en-US" sz="2800" dirty="0">
                <a:latin typeface="+mn-lt"/>
              </a:rPr>
              <a:t>This easily results in parents and teachers engaging in power struggles with the child. </a:t>
            </a:r>
          </a:p>
          <a:p>
            <a:pPr lvl="1"/>
            <a:r>
              <a:rPr lang="en-US" sz="2800" dirty="0">
                <a:latin typeface="+mn-lt"/>
              </a:rPr>
              <a:t>Begin activities by giving the child/ adolescent a set of choices (maybe using photographs).  </a:t>
            </a:r>
          </a:p>
          <a:p>
            <a:pPr lvl="1"/>
            <a:r>
              <a:rPr lang="en-US" sz="2800" dirty="0">
                <a:latin typeface="+mn-lt"/>
              </a:rPr>
              <a:t>This does not allow the child/ adolescent to dictate activities but routinely provides choices about her participation within an activity.</a:t>
            </a:r>
          </a:p>
          <a:p>
            <a:pPr marL="0" indent="0">
              <a:buNone/>
            </a:pPr>
            <a:endParaRPr lang="en-US" dirty="0"/>
          </a:p>
        </p:txBody>
      </p:sp>
      <p:sp>
        <p:nvSpPr>
          <p:cNvPr id="4" name="Rectangle 3"/>
          <p:cNvSpPr/>
          <p:nvPr/>
        </p:nvSpPr>
        <p:spPr>
          <a:xfrm>
            <a:off x="8124912" y="5839752"/>
            <a:ext cx="2647776" cy="369332"/>
          </a:xfrm>
          <a:prstGeom prst="rect">
            <a:avLst/>
          </a:prstGeom>
        </p:spPr>
        <p:txBody>
          <a:bodyPr wrap="none">
            <a:spAutoFit/>
          </a:bodyPr>
          <a:lstStyle/>
          <a:p>
            <a:r>
              <a:rPr lang="en-US" dirty="0"/>
              <a:t>Ylvisaker &amp; Feeney, 1998</a:t>
            </a:r>
          </a:p>
        </p:txBody>
      </p:sp>
      <p:pic>
        <p:nvPicPr>
          <p:cNvPr id="6" name="Picture 5"/>
          <p:cNvPicPr>
            <a:picLocks noChangeAspect="1"/>
          </p:cNvPicPr>
          <p:nvPr/>
        </p:nvPicPr>
        <p:blipFill>
          <a:blip r:embed="rId2"/>
          <a:stretch>
            <a:fillRect/>
          </a:stretch>
        </p:blipFill>
        <p:spPr>
          <a:xfrm>
            <a:off x="10264486" y="176299"/>
            <a:ext cx="1638300" cy="2781300"/>
          </a:xfrm>
          <a:prstGeom prst="rect">
            <a:avLst/>
          </a:prstGeom>
        </p:spPr>
      </p:pic>
    </p:spTree>
    <p:extLst>
      <p:ext uri="{BB962C8B-B14F-4D97-AF65-F5344CB8AC3E}">
        <p14:creationId xmlns:p14="http://schemas.microsoft.com/office/powerpoint/2010/main" val="26582837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sz="4000" dirty="0"/>
            </a:br>
            <a:r>
              <a:rPr lang="en-US" sz="4000" dirty="0"/>
              <a:t>Choice v. No Choice</a:t>
            </a:r>
            <a:br>
              <a:rPr lang="en-US" sz="4000" dirty="0"/>
            </a:br>
            <a:endParaRPr lang="en-US" sz="4000" dirty="0"/>
          </a:p>
        </p:txBody>
      </p:sp>
      <p:sp>
        <p:nvSpPr>
          <p:cNvPr id="3" name="Content Placeholder 2"/>
          <p:cNvSpPr>
            <a:spLocks noGrp="1"/>
          </p:cNvSpPr>
          <p:nvPr>
            <p:ph idx="1"/>
          </p:nvPr>
        </p:nvSpPr>
        <p:spPr>
          <a:xfrm>
            <a:off x="609600" y="1415473"/>
            <a:ext cx="10828867" cy="4326467"/>
          </a:xfrm>
        </p:spPr>
        <p:txBody>
          <a:bodyPr/>
          <a:lstStyle/>
          <a:p>
            <a:pPr lvl="0"/>
            <a:r>
              <a:rPr lang="en-US" sz="2800" b="1" dirty="0">
                <a:solidFill>
                  <a:srgbClr val="000000"/>
                </a:solidFill>
                <a:latin typeface="Franklin Gothic Book" panose="020B0503020102020204"/>
              </a:rPr>
              <a:t>Select Non-Negotiable Activities</a:t>
            </a:r>
          </a:p>
          <a:p>
            <a:pPr lvl="1"/>
            <a:r>
              <a:rPr lang="en-US" sz="2800" dirty="0">
                <a:solidFill>
                  <a:srgbClr val="000000"/>
                </a:solidFill>
                <a:latin typeface="Franklin Gothic Book" panose="020B0503020102020204"/>
              </a:rPr>
              <a:t>Some activities may be non-negotiable:</a:t>
            </a:r>
          </a:p>
          <a:p>
            <a:pPr lvl="2"/>
            <a:r>
              <a:rPr lang="en-US" sz="2800" dirty="0">
                <a:solidFill>
                  <a:srgbClr val="000000"/>
                </a:solidFill>
                <a:latin typeface="Franklin Gothic Book" panose="020B0503020102020204"/>
              </a:rPr>
              <a:t>going to school </a:t>
            </a:r>
          </a:p>
          <a:p>
            <a:pPr lvl="2"/>
            <a:r>
              <a:rPr lang="en-US" sz="2800" dirty="0">
                <a:solidFill>
                  <a:srgbClr val="000000"/>
                </a:solidFill>
                <a:latin typeface="Franklin Gothic Book" panose="020B0503020102020204"/>
              </a:rPr>
              <a:t>riding the bus, </a:t>
            </a:r>
          </a:p>
          <a:p>
            <a:pPr lvl="2"/>
            <a:r>
              <a:rPr lang="en-US" sz="2800" dirty="0">
                <a:solidFill>
                  <a:srgbClr val="000000"/>
                </a:solidFill>
                <a:latin typeface="Franklin Gothic Book" panose="020B0503020102020204"/>
              </a:rPr>
              <a:t>dining times, </a:t>
            </a:r>
          </a:p>
          <a:p>
            <a:pPr lvl="2"/>
            <a:r>
              <a:rPr lang="en-US" sz="2800" dirty="0">
                <a:solidFill>
                  <a:srgbClr val="000000"/>
                </a:solidFill>
                <a:latin typeface="Franklin Gothic Book" panose="020B0503020102020204"/>
              </a:rPr>
              <a:t>taking medicine, etc.</a:t>
            </a:r>
          </a:p>
          <a:p>
            <a:pPr lvl="1"/>
            <a:r>
              <a:rPr lang="en-US" sz="2800" dirty="0">
                <a:solidFill>
                  <a:srgbClr val="000000"/>
                </a:solidFill>
                <a:latin typeface="Franklin Gothic Book" panose="020B0503020102020204"/>
              </a:rPr>
              <a:t>Use the words “choice” or no “choice” at the beginning of instructions and activities. </a:t>
            </a:r>
          </a:p>
          <a:p>
            <a:endParaRPr lang="en-US" dirty="0"/>
          </a:p>
        </p:txBody>
      </p:sp>
      <p:sp>
        <p:nvSpPr>
          <p:cNvPr id="4" name="Rectangle 3"/>
          <p:cNvSpPr/>
          <p:nvPr/>
        </p:nvSpPr>
        <p:spPr>
          <a:xfrm>
            <a:off x="8124912" y="5839752"/>
            <a:ext cx="2647776" cy="369332"/>
          </a:xfrm>
          <a:prstGeom prst="rect">
            <a:avLst/>
          </a:prstGeom>
        </p:spPr>
        <p:txBody>
          <a:bodyPr wrap="none">
            <a:spAutoFit/>
          </a:bodyPr>
          <a:lstStyle/>
          <a:p>
            <a:r>
              <a:rPr lang="en-US" dirty="0"/>
              <a:t>Ylvisaker &amp; Feeney, 1998</a:t>
            </a:r>
          </a:p>
        </p:txBody>
      </p:sp>
      <p:pic>
        <p:nvPicPr>
          <p:cNvPr id="5" name="Picture 4"/>
          <p:cNvPicPr>
            <a:picLocks noChangeAspect="1"/>
          </p:cNvPicPr>
          <p:nvPr/>
        </p:nvPicPr>
        <p:blipFill>
          <a:blip r:embed="rId2"/>
          <a:stretch>
            <a:fillRect/>
          </a:stretch>
        </p:blipFill>
        <p:spPr>
          <a:xfrm>
            <a:off x="7706937" y="2522220"/>
            <a:ext cx="3162300" cy="1447800"/>
          </a:xfrm>
          <a:prstGeom prst="rect">
            <a:avLst/>
          </a:prstGeom>
        </p:spPr>
      </p:pic>
    </p:spTree>
    <p:extLst>
      <p:ext uri="{BB962C8B-B14F-4D97-AF65-F5344CB8AC3E}">
        <p14:creationId xmlns:p14="http://schemas.microsoft.com/office/powerpoint/2010/main" val="1274925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421476"/>
            <a:ext cx="10727267" cy="4846320"/>
          </a:xfrm>
        </p:spPr>
        <p:txBody>
          <a:bodyPr>
            <a:normAutofit/>
          </a:bodyPr>
          <a:lstStyle/>
          <a:p>
            <a:r>
              <a:rPr lang="en-US" sz="2800" b="1" dirty="0"/>
              <a:t>Develop Contingency Plans </a:t>
            </a:r>
          </a:p>
          <a:p>
            <a:pPr lvl="1"/>
            <a:r>
              <a:rPr lang="en-US" sz="2800" dirty="0"/>
              <a:t>Even with good routines, a child/ adolescent may still occasionally refuse to do what is expected, </a:t>
            </a:r>
          </a:p>
          <a:p>
            <a:pPr lvl="1"/>
            <a:endParaRPr lang="en-US" sz="2800" dirty="0"/>
          </a:p>
          <a:p>
            <a:pPr lvl="1"/>
            <a:r>
              <a:rPr lang="en-US" sz="2800" dirty="0"/>
              <a:t>With this occurs, respond with a script:</a:t>
            </a:r>
          </a:p>
          <a:p>
            <a:pPr marL="704821" lvl="2" indent="-342900">
              <a:buAutoNum type="alphaLcParenR"/>
            </a:pPr>
            <a:r>
              <a:rPr lang="en-US" sz="2800" dirty="0"/>
              <a:t>Remind child he’s refusing his own plan;</a:t>
            </a:r>
          </a:p>
          <a:p>
            <a:pPr marL="704821" lvl="2" indent="-342900">
              <a:buAutoNum type="alphaLcParenR"/>
            </a:pPr>
            <a:r>
              <a:rPr lang="en-US" sz="2800" dirty="0"/>
              <a:t>Invitation to the child to change an aspect of the plan; and </a:t>
            </a:r>
          </a:p>
          <a:p>
            <a:pPr marL="704821" lvl="2" indent="-342900">
              <a:buAutoNum type="alphaLcParenR"/>
            </a:pPr>
            <a:r>
              <a:rPr lang="en-US" sz="2800" dirty="0"/>
              <a:t>With continued refusal, invite the child to let caregivers/ teachers know when he’s ready to resume his plan</a:t>
            </a:r>
          </a:p>
          <a:p>
            <a:pPr marL="704821" lvl="2" indent="-342900">
              <a:buAutoNum type="alphaLcParenR"/>
            </a:pPr>
            <a:endParaRPr lang="en-US" sz="1700" dirty="0"/>
          </a:p>
        </p:txBody>
      </p:sp>
      <p:sp>
        <p:nvSpPr>
          <p:cNvPr id="3" name="Title 2"/>
          <p:cNvSpPr>
            <a:spLocks noGrp="1"/>
          </p:cNvSpPr>
          <p:nvPr>
            <p:ph type="title"/>
          </p:nvPr>
        </p:nvSpPr>
        <p:spPr/>
        <p:txBody>
          <a:bodyPr/>
          <a:lstStyle/>
          <a:p>
            <a:br>
              <a:rPr lang="en-US" sz="4000" dirty="0"/>
            </a:br>
            <a:r>
              <a:rPr lang="en-US" sz="4000" dirty="0"/>
              <a:t>Contingency Plans</a:t>
            </a:r>
            <a:br>
              <a:rPr lang="en-US" sz="4000" dirty="0"/>
            </a:br>
            <a:endParaRPr lang="en-US" sz="4000" dirty="0"/>
          </a:p>
        </p:txBody>
      </p:sp>
      <p:pic>
        <p:nvPicPr>
          <p:cNvPr id="4" name="Picture 3"/>
          <p:cNvPicPr>
            <a:picLocks noChangeAspect="1"/>
          </p:cNvPicPr>
          <p:nvPr/>
        </p:nvPicPr>
        <p:blipFill>
          <a:blip r:embed="rId2"/>
          <a:stretch>
            <a:fillRect/>
          </a:stretch>
        </p:blipFill>
        <p:spPr>
          <a:xfrm>
            <a:off x="8229311" y="5940348"/>
            <a:ext cx="2402032" cy="426757"/>
          </a:xfrm>
          <a:prstGeom prst="rect">
            <a:avLst/>
          </a:prstGeom>
        </p:spPr>
      </p:pic>
      <p:pic>
        <p:nvPicPr>
          <p:cNvPr id="5" name="Picture 4"/>
          <p:cNvPicPr>
            <a:picLocks noChangeAspect="1"/>
          </p:cNvPicPr>
          <p:nvPr/>
        </p:nvPicPr>
        <p:blipFill>
          <a:blip r:embed="rId3"/>
          <a:stretch>
            <a:fillRect/>
          </a:stretch>
        </p:blipFill>
        <p:spPr>
          <a:xfrm>
            <a:off x="8360785" y="2607339"/>
            <a:ext cx="2619375" cy="1743075"/>
          </a:xfrm>
          <a:prstGeom prst="rect">
            <a:avLst/>
          </a:prstGeom>
        </p:spPr>
      </p:pic>
    </p:spTree>
    <p:extLst>
      <p:ext uri="{BB962C8B-B14F-4D97-AF65-F5344CB8AC3E}">
        <p14:creationId xmlns:p14="http://schemas.microsoft.com/office/powerpoint/2010/main" val="9182130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378527"/>
            <a:ext cx="10727267" cy="5133109"/>
          </a:xfrm>
        </p:spPr>
        <p:txBody>
          <a:bodyPr>
            <a:normAutofit fontScale="70000" lnSpcReduction="20000"/>
          </a:bodyPr>
          <a:lstStyle/>
          <a:p>
            <a:r>
              <a:rPr lang="en-US" sz="3800" b="1" dirty="0"/>
              <a:t>Be Aware of and Prevent Overload</a:t>
            </a:r>
          </a:p>
          <a:p>
            <a:pPr lvl="1"/>
            <a:r>
              <a:rPr lang="en-US" sz="3800" dirty="0"/>
              <a:t>Children/ adolescents with brain injury may become more easily overloaded during daily activities. </a:t>
            </a:r>
          </a:p>
          <a:p>
            <a:pPr lvl="1"/>
            <a:endParaRPr lang="en-US" sz="3800" dirty="0"/>
          </a:p>
          <a:p>
            <a:pPr lvl="1"/>
            <a:r>
              <a:rPr lang="en-US" sz="3800" dirty="0"/>
              <a:t>Triggers for a child becoming overloaded may include:</a:t>
            </a:r>
          </a:p>
          <a:p>
            <a:pPr lvl="2"/>
            <a:r>
              <a:rPr lang="en-US" sz="3800" dirty="0"/>
              <a:t>Attempting to manage larger quantities of material, new presentations of novel or unusual information. </a:t>
            </a:r>
          </a:p>
          <a:p>
            <a:pPr lvl="2"/>
            <a:r>
              <a:rPr lang="en-US" sz="3800" dirty="0"/>
              <a:t>Settings that include large numbers of people, high social demands, or require adjustment to new and unusual demands may also be overloading.  </a:t>
            </a:r>
          </a:p>
          <a:p>
            <a:pPr lvl="1"/>
            <a:endParaRPr lang="en-US" sz="3800" dirty="0"/>
          </a:p>
          <a:p>
            <a:pPr lvl="1"/>
            <a:r>
              <a:rPr lang="en-US" sz="3800" dirty="0"/>
              <a:t>When overloaded, the child/ adolescent is more likely to misbehave</a:t>
            </a:r>
          </a:p>
          <a:p>
            <a:endParaRPr lang="en-US" dirty="0"/>
          </a:p>
        </p:txBody>
      </p:sp>
      <p:sp>
        <p:nvSpPr>
          <p:cNvPr id="3" name="Title 2"/>
          <p:cNvSpPr>
            <a:spLocks noGrp="1"/>
          </p:cNvSpPr>
          <p:nvPr>
            <p:ph type="title"/>
          </p:nvPr>
        </p:nvSpPr>
        <p:spPr/>
        <p:txBody>
          <a:bodyPr/>
          <a:lstStyle/>
          <a:p>
            <a:br>
              <a:rPr lang="en-US" sz="4000" dirty="0"/>
            </a:br>
            <a:r>
              <a:rPr lang="en-US" sz="4000" dirty="0"/>
              <a:t>Overload</a:t>
            </a:r>
            <a:br>
              <a:rPr lang="en-US" sz="4000" dirty="0"/>
            </a:br>
            <a:endParaRPr lang="en-US" sz="4000" dirty="0"/>
          </a:p>
        </p:txBody>
      </p:sp>
      <p:pic>
        <p:nvPicPr>
          <p:cNvPr id="4" name="Picture 3"/>
          <p:cNvPicPr>
            <a:picLocks noChangeAspect="1"/>
          </p:cNvPicPr>
          <p:nvPr/>
        </p:nvPicPr>
        <p:blipFill>
          <a:blip r:embed="rId2"/>
          <a:stretch>
            <a:fillRect/>
          </a:stretch>
        </p:blipFill>
        <p:spPr>
          <a:xfrm>
            <a:off x="9050741" y="64008"/>
            <a:ext cx="2619375" cy="1743075"/>
          </a:xfrm>
          <a:prstGeom prst="rect">
            <a:avLst/>
          </a:prstGeom>
        </p:spPr>
      </p:pic>
    </p:spTree>
    <p:extLst>
      <p:ext uri="{BB962C8B-B14F-4D97-AF65-F5344CB8AC3E}">
        <p14:creationId xmlns:p14="http://schemas.microsoft.com/office/powerpoint/2010/main" val="34458930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599" y="1323109"/>
            <a:ext cx="10727267" cy="5114636"/>
          </a:xfrm>
        </p:spPr>
        <p:txBody>
          <a:bodyPr>
            <a:normAutofit fontScale="25000" lnSpcReduction="20000"/>
          </a:bodyPr>
          <a:lstStyle/>
          <a:p>
            <a:r>
              <a:rPr lang="en-US" sz="9600" b="1" dirty="0"/>
              <a:t>Teach Escape Communication as a Response to Overload</a:t>
            </a:r>
          </a:p>
          <a:p>
            <a:endParaRPr lang="en-US" sz="9600" b="1" dirty="0"/>
          </a:p>
          <a:p>
            <a:pPr lvl="1"/>
            <a:r>
              <a:rPr lang="en-US" sz="9600" dirty="0"/>
              <a:t>Misbehavior in response to overload is often a reflection of the need to escape </a:t>
            </a:r>
          </a:p>
          <a:p>
            <a:pPr lvl="1"/>
            <a:r>
              <a:rPr lang="en-US" sz="9600" dirty="0"/>
              <a:t>Escape communication creates a positive alternative to misbehavior by teaching the child/ adolescent a simple word or phrase to communicate the need to escape. </a:t>
            </a:r>
          </a:p>
          <a:p>
            <a:pPr lvl="1"/>
            <a:r>
              <a:rPr lang="en-US" sz="9600" dirty="0"/>
              <a:t>Examples of escape communication include:</a:t>
            </a:r>
          </a:p>
          <a:p>
            <a:pPr lvl="2"/>
            <a:r>
              <a:rPr lang="en-US" sz="9600" dirty="0"/>
              <a:t>“Break”</a:t>
            </a:r>
          </a:p>
          <a:p>
            <a:pPr lvl="2"/>
            <a:r>
              <a:rPr lang="en-US" sz="9600" dirty="0"/>
              <a:t>“Time-out” </a:t>
            </a:r>
          </a:p>
          <a:p>
            <a:pPr lvl="2"/>
            <a:r>
              <a:rPr lang="en-US" sz="9600" dirty="0"/>
              <a:t>“I’m done”</a:t>
            </a:r>
          </a:p>
          <a:p>
            <a:pPr lvl="2"/>
            <a:r>
              <a:rPr lang="en-US" sz="9600" dirty="0"/>
              <a:t>“I’m finished”</a:t>
            </a:r>
          </a:p>
          <a:p>
            <a:pPr lvl="1"/>
            <a:r>
              <a:rPr lang="en-US" sz="9600" dirty="0"/>
              <a:t>After providing the escape communication, allow the child/ adolescent to stop the activity/ leave the activity area. 	</a:t>
            </a:r>
            <a:r>
              <a:rPr lang="en-US" sz="7400" dirty="0"/>
              <a:t>					</a:t>
            </a:r>
          </a:p>
          <a:p>
            <a:pPr marL="0" indent="0">
              <a:buNone/>
            </a:pPr>
            <a:endParaRPr lang="en-US" dirty="0"/>
          </a:p>
        </p:txBody>
      </p:sp>
      <p:sp>
        <p:nvSpPr>
          <p:cNvPr id="3" name="Title 2"/>
          <p:cNvSpPr>
            <a:spLocks noGrp="1"/>
          </p:cNvSpPr>
          <p:nvPr>
            <p:ph type="title"/>
          </p:nvPr>
        </p:nvSpPr>
        <p:spPr>
          <a:xfrm>
            <a:off x="609599" y="64008"/>
            <a:ext cx="8617527" cy="1051560"/>
          </a:xfrm>
        </p:spPr>
        <p:txBody>
          <a:bodyPr/>
          <a:lstStyle/>
          <a:p>
            <a:br>
              <a:rPr lang="en-US" sz="4000" dirty="0"/>
            </a:br>
            <a:r>
              <a:rPr lang="en-US" sz="4000" dirty="0"/>
              <a:t>Escape Communication</a:t>
            </a:r>
            <a:br>
              <a:rPr lang="en-US" sz="4000" dirty="0"/>
            </a:br>
            <a:endParaRPr lang="en-US" sz="4000" dirty="0"/>
          </a:p>
        </p:txBody>
      </p:sp>
      <p:sp>
        <p:nvSpPr>
          <p:cNvPr id="5" name="Rectangle 4"/>
          <p:cNvSpPr/>
          <p:nvPr/>
        </p:nvSpPr>
        <p:spPr>
          <a:xfrm>
            <a:off x="7903238" y="6246706"/>
            <a:ext cx="2647776" cy="369332"/>
          </a:xfrm>
          <a:prstGeom prst="rect">
            <a:avLst/>
          </a:prstGeom>
        </p:spPr>
        <p:txBody>
          <a:bodyPr wrap="none">
            <a:spAutoFit/>
          </a:bodyPr>
          <a:lstStyle/>
          <a:p>
            <a:r>
              <a:rPr lang="en-US" dirty="0"/>
              <a:t>Ylvisaker &amp; Feeney, 1998</a:t>
            </a:r>
          </a:p>
        </p:txBody>
      </p:sp>
      <p:pic>
        <p:nvPicPr>
          <p:cNvPr id="4" name="Picture 3"/>
          <p:cNvPicPr>
            <a:picLocks noChangeAspect="1"/>
          </p:cNvPicPr>
          <p:nvPr/>
        </p:nvPicPr>
        <p:blipFill>
          <a:blip r:embed="rId2"/>
          <a:stretch>
            <a:fillRect/>
          </a:stretch>
        </p:blipFill>
        <p:spPr>
          <a:xfrm>
            <a:off x="8111056" y="3464791"/>
            <a:ext cx="2847975" cy="1600200"/>
          </a:xfrm>
          <a:prstGeom prst="rect">
            <a:avLst/>
          </a:prstGeom>
        </p:spPr>
      </p:pic>
    </p:spTree>
    <p:extLst>
      <p:ext uri="{BB962C8B-B14F-4D97-AF65-F5344CB8AC3E}">
        <p14:creationId xmlns:p14="http://schemas.microsoft.com/office/powerpoint/2010/main" val="39685393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000" dirty="0"/>
              <a:t>Develop Problem Solving Routines:</a:t>
            </a:r>
            <a:br>
              <a:rPr lang="en-US" sz="4000" dirty="0"/>
            </a:br>
            <a:r>
              <a:rPr lang="en-US" sz="4000" dirty="0"/>
              <a:t>Case Study	</a:t>
            </a:r>
          </a:p>
        </p:txBody>
      </p:sp>
      <p:sp>
        <p:nvSpPr>
          <p:cNvPr id="2" name="Content Placeholder 1"/>
          <p:cNvSpPr>
            <a:spLocks noGrp="1"/>
          </p:cNvSpPr>
          <p:nvPr>
            <p:ph idx="1"/>
          </p:nvPr>
        </p:nvSpPr>
        <p:spPr>
          <a:xfrm>
            <a:off x="609600" y="1296785"/>
            <a:ext cx="10727267" cy="4995949"/>
          </a:xfrm>
        </p:spPr>
        <p:txBody>
          <a:bodyPr>
            <a:normAutofit lnSpcReduction="10000"/>
          </a:bodyPr>
          <a:lstStyle/>
          <a:p>
            <a:r>
              <a:rPr lang="en-US" sz="2400" dirty="0"/>
              <a:t>Prevent behavioral problems by teaching problem solving routines</a:t>
            </a:r>
          </a:p>
          <a:p>
            <a:endParaRPr lang="en-US" dirty="0"/>
          </a:p>
          <a:p>
            <a:pPr lvl="1"/>
            <a:r>
              <a:rPr lang="en-US" sz="1800" b="1" dirty="0"/>
              <a:t>Problem: </a:t>
            </a:r>
            <a:r>
              <a:rPr lang="en-US" sz="1800" dirty="0"/>
              <a:t>Maddie is a 12-year-old girl with a brain injury.  She keeps a messy room.  Maddie’s parents ask her to clean her room and check in with her after 15 minutes.  They find her sitting in her room looking at her tablet device, having made no headway on her room.  Her parents are frustrated, which Maddie reacts to disproportionately by having a meltdown.  </a:t>
            </a:r>
          </a:p>
          <a:p>
            <a:pPr lvl="1"/>
            <a:endParaRPr lang="en-US" sz="1800" dirty="0"/>
          </a:p>
          <a:p>
            <a:pPr lvl="1"/>
            <a:r>
              <a:rPr lang="en-US" sz="1800" b="1" dirty="0"/>
              <a:t>Assumption</a:t>
            </a:r>
            <a:r>
              <a:rPr lang="en-US" sz="1800" dirty="0"/>
              <a:t>: At first glance, it may seem that Maddie is noncompliant, stubborn, unmotivated, or just lazy.</a:t>
            </a:r>
          </a:p>
          <a:p>
            <a:pPr lvl="1"/>
            <a:endParaRPr lang="en-US" sz="1800" dirty="0"/>
          </a:p>
          <a:p>
            <a:pPr lvl="1"/>
            <a:r>
              <a:rPr lang="en-US" sz="1800" b="1" dirty="0"/>
              <a:t>Reality</a:t>
            </a:r>
            <a:r>
              <a:rPr lang="en-US" sz="1800" dirty="0"/>
              <a:t>: Because of her brain injury, Maddie has difficulty with initiation. She is not resisting the task but has difficulty getting started. Moreover, she is also having trouble with planning and organization due to her brain injury, and the demands of cleaning her are overwhelming and frustrating for her.   </a:t>
            </a:r>
          </a:p>
          <a:p>
            <a:pPr lvl="1"/>
            <a:endParaRPr lang="en-US" sz="1800" dirty="0"/>
          </a:p>
          <a:p>
            <a:pPr lvl="1"/>
            <a:r>
              <a:rPr lang="en-US" sz="1800" b="1" dirty="0"/>
              <a:t>Strategy</a:t>
            </a:r>
            <a:r>
              <a:rPr lang="en-US" sz="1800" dirty="0"/>
              <a:t>:  Understanding the underlying reason for not keeping her room clean, her parents work with her to develop a problem solving recipe or routine to help with the task. </a:t>
            </a:r>
          </a:p>
        </p:txBody>
      </p:sp>
    </p:spTree>
    <p:extLst>
      <p:ext uri="{BB962C8B-B14F-4D97-AF65-F5344CB8AC3E}">
        <p14:creationId xmlns:p14="http://schemas.microsoft.com/office/powerpoint/2010/main" val="35052332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377441" y="432261"/>
            <a:ext cx="6943946" cy="5813817"/>
          </a:xfrm>
          <a:prstGeom prst="rect">
            <a:avLst/>
          </a:prstGeom>
        </p:spPr>
      </p:pic>
      <p:pic>
        <p:nvPicPr>
          <p:cNvPr id="4" name="Picture 3"/>
          <p:cNvPicPr>
            <a:picLocks noChangeAspect="1"/>
          </p:cNvPicPr>
          <p:nvPr/>
        </p:nvPicPr>
        <p:blipFill>
          <a:blip r:embed="rId3"/>
          <a:stretch>
            <a:fillRect/>
          </a:stretch>
        </p:blipFill>
        <p:spPr>
          <a:xfrm>
            <a:off x="9321387" y="5564795"/>
            <a:ext cx="2731245" cy="499915"/>
          </a:xfrm>
          <a:prstGeom prst="rect">
            <a:avLst/>
          </a:prstGeom>
        </p:spPr>
      </p:pic>
    </p:spTree>
    <p:extLst>
      <p:ext uri="{BB962C8B-B14F-4D97-AF65-F5344CB8AC3E}">
        <p14:creationId xmlns:p14="http://schemas.microsoft.com/office/powerpoint/2010/main" val="3523909675"/>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altLang="en-US" sz="4800" dirty="0"/>
              <a:t>Why do children misbehave? </a:t>
            </a:r>
            <a:endParaRPr lang="en-US" sz="4800" dirty="0"/>
          </a:p>
        </p:txBody>
      </p:sp>
    </p:spTree>
    <p:extLst>
      <p:ext uri="{BB962C8B-B14F-4D97-AF65-F5344CB8AC3E}">
        <p14:creationId xmlns:p14="http://schemas.microsoft.com/office/powerpoint/2010/main" val="1229081326"/>
      </p:ext>
    </p:extLst>
  </p:cSld>
  <p:clrMapOvr>
    <a:masterClrMapping/>
  </p:clrMapOvr>
  <p:transition>
    <p:zoom dir="in"/>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85754" y="367147"/>
            <a:ext cx="7182195" cy="6100155"/>
          </a:xfrm>
          <a:prstGeom prst="rect">
            <a:avLst/>
          </a:prstGeom>
        </p:spPr>
      </p:pic>
    </p:spTree>
    <p:extLst>
      <p:ext uri="{BB962C8B-B14F-4D97-AF65-F5344CB8AC3E}">
        <p14:creationId xmlns:p14="http://schemas.microsoft.com/office/powerpoint/2010/main" val="298447857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0573" y="810491"/>
            <a:ext cx="11188931" cy="1270363"/>
          </a:xfrm>
        </p:spPr>
        <p:txBody>
          <a:bodyPr>
            <a:normAutofit fontScale="90000"/>
          </a:bodyPr>
          <a:lstStyle/>
          <a:p>
            <a:br>
              <a:rPr lang="en-US" dirty="0"/>
            </a:br>
            <a:r>
              <a:rPr lang="en-US" dirty="0"/>
              <a:t>Teen Online Problem Solving (TOPS)</a:t>
            </a:r>
          </a:p>
        </p:txBody>
      </p:sp>
    </p:spTree>
    <p:extLst>
      <p:ext uri="{BB962C8B-B14F-4D97-AF65-F5344CB8AC3E}">
        <p14:creationId xmlns:p14="http://schemas.microsoft.com/office/powerpoint/2010/main" val="227777072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708588" y="9990667"/>
            <a:ext cx="6024777" cy="10215032"/>
          </a:xfrm>
          <a:prstGeom prst="rect">
            <a:avLst/>
          </a:prstGeom>
        </p:spPr>
      </p:pic>
      <p:pic>
        <p:nvPicPr>
          <p:cNvPr id="4" name="Picture 3"/>
          <p:cNvPicPr>
            <a:picLocks noChangeAspect="1"/>
          </p:cNvPicPr>
          <p:nvPr/>
        </p:nvPicPr>
        <p:blipFill>
          <a:blip r:embed="rId3"/>
          <a:stretch>
            <a:fillRect/>
          </a:stretch>
        </p:blipFill>
        <p:spPr>
          <a:xfrm>
            <a:off x="2477193" y="432261"/>
            <a:ext cx="6907875" cy="6001789"/>
          </a:xfrm>
          <a:prstGeom prst="rect">
            <a:avLst/>
          </a:prstGeom>
        </p:spPr>
      </p:pic>
    </p:spTree>
    <p:extLst>
      <p:ext uri="{BB962C8B-B14F-4D97-AF65-F5344CB8AC3E}">
        <p14:creationId xmlns:p14="http://schemas.microsoft.com/office/powerpoint/2010/main" val="2148970898"/>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a:t>TIRR Memorial Hermann IRB approved research study for parents, caregivers, and teens with brain injury</a:t>
            </a:r>
          </a:p>
          <a:p>
            <a:r>
              <a:rPr lang="en-US" sz="2800" dirty="0"/>
              <a:t>10 sessions 1-hour sessions, one session per week</a:t>
            </a:r>
          </a:p>
          <a:p>
            <a:r>
              <a:rPr lang="en-US" sz="2800" dirty="0"/>
              <a:t>Can be completed online, self-guided format for </a:t>
            </a:r>
            <a:r>
              <a:rPr lang="en-US" sz="3600" b="1" u="sng" dirty="0"/>
              <a:t>FREE</a:t>
            </a:r>
          </a:p>
          <a:p>
            <a:r>
              <a:rPr lang="en-US" sz="3600" b="1" dirty="0"/>
              <a:t>Contact:</a:t>
            </a:r>
          </a:p>
          <a:p>
            <a:pPr lvl="1"/>
            <a:r>
              <a:rPr lang="en-US" sz="3400" b="1" dirty="0"/>
              <a:t>M. Cullen Gibbs, PhD</a:t>
            </a:r>
          </a:p>
          <a:p>
            <a:pPr lvl="1"/>
            <a:r>
              <a:rPr lang="en-US" sz="3400" b="1" dirty="0">
                <a:hlinkClick r:id="rId2"/>
              </a:rPr>
              <a:t>cullen.gibbs@memorialhermann.org</a:t>
            </a:r>
            <a:endParaRPr lang="en-US" sz="3400" b="1" dirty="0"/>
          </a:p>
          <a:p>
            <a:pPr lvl="1"/>
            <a:r>
              <a:rPr lang="en-US" sz="3400" b="1" dirty="0"/>
              <a:t>713-383-5620</a:t>
            </a:r>
          </a:p>
        </p:txBody>
      </p:sp>
      <p:sp>
        <p:nvSpPr>
          <p:cNvPr id="3" name="Title 2"/>
          <p:cNvSpPr>
            <a:spLocks noGrp="1"/>
          </p:cNvSpPr>
          <p:nvPr>
            <p:ph type="title"/>
          </p:nvPr>
        </p:nvSpPr>
        <p:spPr/>
        <p:txBody>
          <a:bodyPr/>
          <a:lstStyle/>
          <a:p>
            <a:r>
              <a:rPr lang="en-US" sz="4000" dirty="0"/>
              <a:t>Teen Online Problem Solving (TOPS)</a:t>
            </a:r>
          </a:p>
        </p:txBody>
      </p:sp>
      <p:pic>
        <p:nvPicPr>
          <p:cNvPr id="4" name="Picture 3"/>
          <p:cNvPicPr>
            <a:picLocks noChangeAspect="1"/>
          </p:cNvPicPr>
          <p:nvPr/>
        </p:nvPicPr>
        <p:blipFill>
          <a:blip r:embed="rId3"/>
          <a:stretch>
            <a:fillRect/>
          </a:stretch>
        </p:blipFill>
        <p:spPr>
          <a:xfrm>
            <a:off x="8346017" y="3647901"/>
            <a:ext cx="2990850" cy="1622367"/>
          </a:xfrm>
          <a:prstGeom prst="rect">
            <a:avLst/>
          </a:prstGeom>
        </p:spPr>
      </p:pic>
    </p:spTree>
    <p:extLst>
      <p:ext uri="{BB962C8B-B14F-4D97-AF65-F5344CB8AC3E}">
        <p14:creationId xmlns:p14="http://schemas.microsoft.com/office/powerpoint/2010/main" val="1346918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64851"/>
            <a:ext cx="11072884" cy="1051560"/>
          </a:xfrm>
        </p:spPr>
        <p:txBody>
          <a:bodyPr/>
          <a:lstStyle/>
          <a:p>
            <a:r>
              <a:rPr lang="en-US" altLang="en-US" sz="3600" dirty="0">
                <a:ea typeface="ヒラギノ角ゴ Pro W3" pitchFamily="124" charset="-128"/>
              </a:rPr>
              <a:t>Presentation Review / In Summary</a:t>
            </a:r>
            <a:endParaRPr lang="en-US" altLang="en-US" sz="3600" dirty="0">
              <a:solidFill>
                <a:srgbClr val="FF0000"/>
              </a:solidFill>
              <a:ea typeface="ヒラギノ角ゴ Pro W3" pitchFamily="124" charset="-128"/>
            </a:endParaRPr>
          </a:p>
        </p:txBody>
      </p:sp>
      <p:sp>
        <p:nvSpPr>
          <p:cNvPr id="15363" name="Slide Number Placehold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124" charset="-128"/>
              </a:defRPr>
            </a:lvl1pPr>
            <a:lvl2pPr marL="742950" indent="-285750">
              <a:spcBef>
                <a:spcPct val="20000"/>
              </a:spcBef>
              <a:buChar char="–"/>
              <a:defRPr sz="2800">
                <a:solidFill>
                  <a:schemeClr val="tx1"/>
                </a:solidFill>
                <a:latin typeface="Arial" pitchFamily="34" charset="0"/>
                <a:ea typeface="ヒラギノ角ゴ Pro W3" pitchFamily="124" charset="-128"/>
              </a:defRPr>
            </a:lvl2pPr>
            <a:lvl3pPr marL="1143000" indent="-228600">
              <a:spcBef>
                <a:spcPct val="20000"/>
              </a:spcBef>
              <a:buChar char="•"/>
              <a:defRPr sz="2400">
                <a:solidFill>
                  <a:schemeClr val="tx1"/>
                </a:solidFill>
                <a:latin typeface="Arial" pitchFamily="34" charset="0"/>
                <a:ea typeface="ヒラギノ角ゴ Pro W3" pitchFamily="124" charset="-128"/>
              </a:defRPr>
            </a:lvl3pPr>
            <a:lvl4pPr marL="1600200" indent="-228600">
              <a:spcBef>
                <a:spcPct val="20000"/>
              </a:spcBef>
              <a:buChar char="–"/>
              <a:defRPr sz="2000">
                <a:solidFill>
                  <a:schemeClr val="tx1"/>
                </a:solidFill>
                <a:latin typeface="Arial" pitchFamily="34" charset="0"/>
                <a:ea typeface="ヒラギノ角ゴ Pro W3" pitchFamily="124" charset="-128"/>
              </a:defRPr>
            </a:lvl4pPr>
            <a:lvl5pPr marL="2057400" indent="-228600">
              <a:spcBef>
                <a:spcPct val="20000"/>
              </a:spcBef>
              <a:buChar char="»"/>
              <a:defRPr sz="2000">
                <a:solidFill>
                  <a:schemeClr val="tx1"/>
                </a:solidFill>
                <a:latin typeface="Arial" pitchFamily="34" charset="0"/>
                <a:ea typeface="ヒラギノ角ゴ Pro W3" pitchFamily="12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9pPr>
          </a:lstStyle>
          <a:p>
            <a:pPr>
              <a:spcBef>
                <a:spcPct val="0"/>
              </a:spcBef>
              <a:buFontTx/>
              <a:buNone/>
            </a:pPr>
            <a:fld id="{64DD7583-AF2D-4E3B-997A-275B53B60EB6}" type="slidenum">
              <a:rPr lang="en-US" altLang="en-US" sz="1400" smtClean="0"/>
              <a:pPr>
                <a:spcBef>
                  <a:spcPct val="0"/>
                </a:spcBef>
                <a:buFontTx/>
                <a:buNone/>
              </a:pPr>
              <a:t>54</a:t>
            </a:fld>
            <a:endParaRPr lang="en-US" altLang="en-US" sz="1400"/>
          </a:p>
        </p:txBody>
      </p:sp>
      <p:sp>
        <p:nvSpPr>
          <p:cNvPr id="15364" name="Content Placeholder 5"/>
          <p:cNvSpPr>
            <a:spLocks noGrp="1"/>
          </p:cNvSpPr>
          <p:nvPr>
            <p:ph idx="1"/>
          </p:nvPr>
        </p:nvSpPr>
        <p:spPr>
          <a:xfrm>
            <a:off x="609600" y="1265382"/>
            <a:ext cx="10828867" cy="5227782"/>
          </a:xfrm>
        </p:spPr>
        <p:txBody>
          <a:bodyPr>
            <a:normAutofit/>
          </a:bodyPr>
          <a:lstStyle/>
          <a:p>
            <a:pPr lvl="0"/>
            <a:r>
              <a:rPr lang="en-US" sz="2800" dirty="0">
                <a:latin typeface="Arial" panose="020B0604020202020204" pitchFamily="34" charset="0"/>
                <a:cs typeface="Arial" panose="020B0604020202020204" pitchFamily="34" charset="0"/>
              </a:rPr>
              <a:t>By completing this course attendees have:</a:t>
            </a:r>
          </a:p>
          <a:p>
            <a:pPr lvl="1"/>
            <a:r>
              <a:rPr lang="en-US" sz="2800" dirty="0">
                <a:latin typeface="Arial" panose="020B0604020202020204" pitchFamily="34" charset="0"/>
                <a:cs typeface="Arial" panose="020B0604020202020204" pitchFamily="34" charset="0"/>
              </a:rPr>
              <a:t>Learned basic behavioral principles that support effective behavior modification strategies</a:t>
            </a:r>
          </a:p>
          <a:p>
            <a:pPr lvl="1"/>
            <a:r>
              <a:rPr lang="en-US" sz="2800" dirty="0">
                <a:latin typeface="Arial" panose="020B0604020202020204" pitchFamily="34" charset="0"/>
                <a:cs typeface="Arial" panose="020B0604020202020204" pitchFamily="34" charset="0"/>
              </a:rPr>
              <a:t>Understand &amp; apply 2-3 behavioral strategies within everyday clinical practice settings. </a:t>
            </a:r>
          </a:p>
          <a:p>
            <a:pPr lvl="1"/>
            <a:r>
              <a:rPr lang="en-US" sz="2800" dirty="0">
                <a:latin typeface="Arial" panose="020B0604020202020204" pitchFamily="34" charset="0"/>
                <a:cs typeface="Arial" panose="020B0604020202020204" pitchFamily="34" charset="0"/>
              </a:rPr>
              <a:t>Learned the importance of context and focusing on antecedents of behavior problems</a:t>
            </a:r>
          </a:p>
          <a:p>
            <a:pPr lvl="1"/>
            <a:r>
              <a:rPr lang="en-US" sz="2800" dirty="0">
                <a:latin typeface="Arial" panose="020B0604020202020204" pitchFamily="34" charset="0"/>
                <a:cs typeface="Arial" panose="020B0604020202020204" pitchFamily="34" charset="0"/>
              </a:rPr>
              <a:t>Understand and apply 2-3 antecedent focused strategies to prevent behavior problems and facilitate independent behavior</a:t>
            </a:r>
          </a:p>
          <a:p>
            <a:pPr marL="0" indent="0">
              <a:buNone/>
            </a:pPr>
            <a:r>
              <a:rPr lang="en-US" altLang="en-US" sz="2800" dirty="0">
                <a:latin typeface="Arial" panose="020B0604020202020204" pitchFamily="34" charset="0"/>
                <a:ea typeface="ヒラギノ角ゴ Pro W3" pitchFamily="124" charset="-128"/>
                <a:cs typeface="Arial" panose="020B0604020202020204" pitchFamily="34" charset="0"/>
              </a:rPr>
              <a:t> </a:t>
            </a:r>
          </a:p>
          <a:p>
            <a:endParaRPr lang="en-US" altLang="en-US" sz="2800" dirty="0">
              <a:solidFill>
                <a:srgbClr val="FF0000"/>
              </a:solidFill>
              <a:ea typeface="ヒラギノ角ゴ Pro W3" pitchFamily="124" charset="-128"/>
            </a:endParaRPr>
          </a:p>
          <a:p>
            <a:endParaRPr lang="en-US" altLang="en-US" sz="2800" dirty="0">
              <a:solidFill>
                <a:srgbClr val="FF0000"/>
              </a:solidFill>
              <a:latin typeface="+mn-lt"/>
              <a:ea typeface="ヒラギノ角ゴ Pro W3" pitchFamily="124" charset="-128"/>
            </a:endParaRPr>
          </a:p>
          <a:p>
            <a:pPr lvl="1" eaLnBrk="1" fontAlgn="t" hangingPunct="1"/>
            <a:endParaRPr lang="en-US" altLang="en-US" sz="2800" dirty="0">
              <a:solidFill>
                <a:srgbClr val="FF0000"/>
              </a:solidFill>
              <a:latin typeface="+mn-lt"/>
              <a:ea typeface="ヒラギノ角ゴ Pro W3" pitchFamily="124" charset="-128"/>
            </a:endParaRPr>
          </a:p>
          <a:p>
            <a:endParaRPr lang="en-US" altLang="en-US" dirty="0">
              <a:ea typeface="ヒラギノ角ゴ Pro W3" pitchFamily="124" charset="-128"/>
            </a:endParaRPr>
          </a:p>
        </p:txBody>
      </p:sp>
      <p:pic>
        <p:nvPicPr>
          <p:cNvPr id="2" name="Picture 1"/>
          <p:cNvPicPr>
            <a:picLocks noChangeAspect="1"/>
          </p:cNvPicPr>
          <p:nvPr/>
        </p:nvPicPr>
        <p:blipFill>
          <a:blip r:embed="rId2"/>
          <a:stretch>
            <a:fillRect/>
          </a:stretch>
        </p:blipFill>
        <p:spPr>
          <a:xfrm>
            <a:off x="8658052" y="255270"/>
            <a:ext cx="3238500" cy="1409700"/>
          </a:xfrm>
          <a:prstGeom prst="rect">
            <a:avLst/>
          </a:prstGeom>
        </p:spPr>
      </p:pic>
    </p:spTree>
    <p:extLst>
      <p:ext uri="{BB962C8B-B14F-4D97-AF65-F5344CB8AC3E}">
        <p14:creationId xmlns:p14="http://schemas.microsoft.com/office/powerpoint/2010/main" val="700606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z="3600" dirty="0">
                <a:ea typeface="ヒラギノ角ゴ Pro W3" pitchFamily="124" charset="-128"/>
              </a:rPr>
              <a:t>References</a:t>
            </a:r>
            <a:endParaRPr lang="en-US" altLang="en-US" sz="3600" dirty="0">
              <a:solidFill>
                <a:srgbClr val="FF0000"/>
              </a:solidFill>
              <a:ea typeface="ヒラギノ角ゴ Pro W3" pitchFamily="124" charset="-128"/>
            </a:endParaRPr>
          </a:p>
        </p:txBody>
      </p:sp>
      <p:sp>
        <p:nvSpPr>
          <p:cNvPr id="16387" name="Content Placeholder 2"/>
          <p:cNvSpPr>
            <a:spLocks noGrp="1"/>
          </p:cNvSpPr>
          <p:nvPr>
            <p:ph idx="1"/>
          </p:nvPr>
        </p:nvSpPr>
        <p:spPr>
          <a:xfrm>
            <a:off x="508000" y="1371600"/>
            <a:ext cx="10972800" cy="5105400"/>
          </a:xfrm>
        </p:spPr>
        <p:txBody>
          <a:bodyPr>
            <a:normAutofit/>
          </a:bodyPr>
          <a:lstStyle/>
          <a:p>
            <a:r>
              <a:rPr lang="en-US" sz="1800" dirty="0">
                <a:latin typeface="Arial" panose="020B0604020202020204" pitchFamily="34" charset="0"/>
                <a:cs typeface="Arial" panose="020B0604020202020204" pitchFamily="34" charset="0"/>
              </a:rPr>
              <a:t>Allen K., Harrington J.W., Cooke C. (2018) </a:t>
            </a:r>
            <a:r>
              <a:rPr lang="en-US" sz="1800" i="1" dirty="0">
                <a:latin typeface="Arial" panose="020B0604020202020204" pitchFamily="34" charset="0"/>
                <a:cs typeface="Arial" panose="020B0604020202020204" pitchFamily="34" charset="0"/>
              </a:rPr>
              <a:t>PCIT for children with severe behavior problems and autism spectrum disorder. </a:t>
            </a:r>
            <a:r>
              <a:rPr lang="en-US" sz="1800" dirty="0">
                <a:latin typeface="Arial" panose="020B0604020202020204" pitchFamily="34" charset="0"/>
                <a:cs typeface="Arial" panose="020B0604020202020204" pitchFamily="34" charset="0"/>
              </a:rPr>
              <a:t>In: McNeil C., </a:t>
            </a:r>
            <a:r>
              <a:rPr lang="en-US" sz="1800" dirty="0" err="1">
                <a:latin typeface="Arial" panose="020B0604020202020204" pitchFamily="34" charset="0"/>
                <a:cs typeface="Arial" panose="020B0604020202020204" pitchFamily="34" charset="0"/>
              </a:rPr>
              <a:t>Quetsch</a:t>
            </a:r>
            <a:r>
              <a:rPr lang="en-US" sz="1800" dirty="0">
                <a:latin typeface="Arial" panose="020B0604020202020204" pitchFamily="34" charset="0"/>
                <a:cs typeface="Arial" panose="020B0604020202020204" pitchFamily="34" charset="0"/>
              </a:rPr>
              <a:t> L., Anderson C. (</a:t>
            </a:r>
            <a:r>
              <a:rPr lang="en-US" sz="1800" dirty="0" err="1">
                <a:latin typeface="Arial" panose="020B0604020202020204" pitchFamily="34" charset="0"/>
                <a:cs typeface="Arial" panose="020B0604020202020204" pitchFamily="34" charset="0"/>
              </a:rPr>
              <a:t>eds</a:t>
            </a:r>
            <a:r>
              <a:rPr lang="en-US" sz="1800" dirty="0">
                <a:latin typeface="Arial" panose="020B0604020202020204" pitchFamily="34" charset="0"/>
                <a:cs typeface="Arial" panose="020B0604020202020204" pitchFamily="34" charset="0"/>
              </a:rPr>
              <a:t>) </a:t>
            </a:r>
            <a:r>
              <a:rPr lang="en-US" sz="1800" i="1" dirty="0">
                <a:latin typeface="Arial" panose="020B0604020202020204" pitchFamily="34" charset="0"/>
                <a:cs typeface="Arial" panose="020B0604020202020204" pitchFamily="34" charset="0"/>
              </a:rPr>
              <a:t>Handbook of Parent-Child Interaction Therapy for Children on the Autism Spectrum</a:t>
            </a:r>
            <a:r>
              <a:rPr lang="en-US" sz="1800" dirty="0">
                <a:latin typeface="Arial" panose="020B0604020202020204" pitchFamily="34" charset="0"/>
                <a:cs typeface="Arial" panose="020B0604020202020204" pitchFamily="34" charset="0"/>
              </a:rPr>
              <a:t>. Springer.</a:t>
            </a:r>
          </a:p>
          <a:p>
            <a:r>
              <a:rPr lang="en-US" sz="1800" dirty="0">
                <a:latin typeface="Arial" panose="020B0604020202020204" pitchFamily="34" charset="0"/>
                <a:cs typeface="Arial" panose="020B0604020202020204" pitchFamily="34" charset="0"/>
              </a:rPr>
              <a:t>Barkley, R.A., (2020) </a:t>
            </a:r>
            <a:r>
              <a:rPr lang="en-US" sz="1800" i="1" dirty="0">
                <a:latin typeface="Arial" panose="020B0604020202020204" pitchFamily="34" charset="0"/>
                <a:cs typeface="Arial" panose="020B0604020202020204" pitchFamily="34" charset="0"/>
              </a:rPr>
              <a:t>Taking charge of ADHD, Fourth Edition: The complete, authoritative guide for parents</a:t>
            </a:r>
            <a:r>
              <a:rPr lang="en-US" sz="1800" dirty="0">
                <a:latin typeface="Arial" panose="020B0604020202020204" pitchFamily="34" charset="0"/>
                <a:cs typeface="Arial" panose="020B0604020202020204" pitchFamily="34" charset="0"/>
              </a:rPr>
              <a:t>(4</a:t>
            </a:r>
            <a:r>
              <a:rPr lang="en-US" sz="1800" baseline="30000" dirty="0">
                <a:latin typeface="Arial" panose="020B0604020202020204" pitchFamily="34" charset="0"/>
                <a:cs typeface="Arial" panose="020B0604020202020204" pitchFamily="34" charset="0"/>
              </a:rPr>
              <a:t>th</a:t>
            </a:r>
            <a:r>
              <a:rPr lang="en-US" sz="1800" dirty="0">
                <a:latin typeface="Arial" panose="020B0604020202020204" pitchFamily="34" charset="0"/>
                <a:cs typeface="Arial" panose="020B0604020202020204" pitchFamily="34" charset="0"/>
              </a:rPr>
              <a:t> ed.). Guilford Publications. </a:t>
            </a:r>
          </a:p>
          <a:p>
            <a:r>
              <a:rPr lang="en-US" sz="1800" dirty="0">
                <a:solidFill>
                  <a:srgbClr val="000000"/>
                </a:solidFill>
                <a:latin typeface="Arial Unicode MS"/>
              </a:rPr>
              <a:t>Bronfenbrenner, U. (1979). </a:t>
            </a:r>
            <a:r>
              <a:rPr lang="en-US" sz="1800" i="1" dirty="0">
                <a:solidFill>
                  <a:srgbClr val="000000"/>
                </a:solidFill>
                <a:latin typeface="Arial Unicode MS"/>
              </a:rPr>
              <a:t>The ecology of human development. </a:t>
            </a:r>
            <a:r>
              <a:rPr lang="en-US" sz="1800" dirty="0">
                <a:solidFill>
                  <a:srgbClr val="000000"/>
                </a:solidFill>
                <a:latin typeface="Arial Unicode MS"/>
              </a:rPr>
              <a:t>Harvard University Press.</a:t>
            </a:r>
          </a:p>
          <a:p>
            <a:r>
              <a:rPr lang="en-US" sz="1800" dirty="0" err="1">
                <a:solidFill>
                  <a:srgbClr val="000000"/>
                </a:solidFill>
                <a:latin typeface="Arial Unicode MS"/>
              </a:rPr>
              <a:t>Kunce</a:t>
            </a:r>
            <a:r>
              <a:rPr lang="en-US" sz="1800" dirty="0">
                <a:solidFill>
                  <a:srgbClr val="000000"/>
                </a:solidFill>
                <a:latin typeface="Arial Unicode MS"/>
              </a:rPr>
              <a:t>, L, </a:t>
            </a:r>
            <a:r>
              <a:rPr lang="en-US" sz="1800" dirty="0" err="1">
                <a:solidFill>
                  <a:srgbClr val="000000"/>
                </a:solidFill>
                <a:latin typeface="Arial Unicode MS"/>
              </a:rPr>
              <a:t>Mesibov</a:t>
            </a:r>
            <a:r>
              <a:rPr lang="en-US" sz="1800" dirty="0">
                <a:solidFill>
                  <a:srgbClr val="000000"/>
                </a:solidFill>
                <a:latin typeface="Arial Unicode MS"/>
              </a:rPr>
              <a:t>, GB (1998) </a:t>
            </a:r>
            <a:r>
              <a:rPr lang="en-US" sz="1800" i="1" dirty="0">
                <a:solidFill>
                  <a:srgbClr val="000000"/>
                </a:solidFill>
                <a:latin typeface="Arial Unicode MS"/>
              </a:rPr>
              <a:t>Educational approaches to high-functioning autism and Asperger syndrome.</a:t>
            </a:r>
            <a:r>
              <a:rPr lang="en-US" sz="1800" dirty="0">
                <a:solidFill>
                  <a:srgbClr val="000000"/>
                </a:solidFill>
                <a:latin typeface="Arial Unicode MS"/>
              </a:rPr>
              <a:t> In: </a:t>
            </a:r>
            <a:r>
              <a:rPr lang="en-US" sz="1800" dirty="0" err="1">
                <a:solidFill>
                  <a:srgbClr val="000000"/>
                </a:solidFill>
                <a:latin typeface="Arial Unicode MS"/>
              </a:rPr>
              <a:t>Schoepler</a:t>
            </a:r>
            <a:r>
              <a:rPr lang="en-US" sz="1800" dirty="0">
                <a:solidFill>
                  <a:srgbClr val="000000"/>
                </a:solidFill>
                <a:latin typeface="Arial Unicode MS"/>
              </a:rPr>
              <a:t>, E, </a:t>
            </a:r>
            <a:r>
              <a:rPr lang="en-US" sz="1800" dirty="0" err="1">
                <a:solidFill>
                  <a:srgbClr val="000000"/>
                </a:solidFill>
                <a:latin typeface="Arial Unicode MS"/>
              </a:rPr>
              <a:t>Mesibov</a:t>
            </a:r>
            <a:r>
              <a:rPr lang="en-US" sz="1800" dirty="0">
                <a:solidFill>
                  <a:srgbClr val="000000"/>
                </a:solidFill>
                <a:latin typeface="Arial Unicode MS"/>
              </a:rPr>
              <a:t>, GB, </a:t>
            </a:r>
            <a:r>
              <a:rPr lang="en-US" sz="1800" dirty="0" err="1">
                <a:solidFill>
                  <a:srgbClr val="000000"/>
                </a:solidFill>
                <a:latin typeface="Arial Unicode MS"/>
              </a:rPr>
              <a:t>Kunce</a:t>
            </a:r>
            <a:r>
              <a:rPr lang="en-US" sz="1800" dirty="0">
                <a:solidFill>
                  <a:srgbClr val="000000"/>
                </a:solidFill>
                <a:latin typeface="Arial Unicode MS"/>
              </a:rPr>
              <a:t>, L (</a:t>
            </a:r>
            <a:r>
              <a:rPr lang="en-US" sz="1800" dirty="0" err="1">
                <a:solidFill>
                  <a:srgbClr val="000000"/>
                </a:solidFill>
                <a:latin typeface="Arial Unicode MS"/>
              </a:rPr>
              <a:t>eds</a:t>
            </a:r>
            <a:r>
              <a:rPr lang="en-US" sz="1800" dirty="0">
                <a:solidFill>
                  <a:srgbClr val="000000"/>
                </a:solidFill>
                <a:latin typeface="Arial Unicode MS"/>
              </a:rPr>
              <a:t>) </a:t>
            </a:r>
            <a:r>
              <a:rPr lang="en-US" sz="1800" i="1" dirty="0">
                <a:solidFill>
                  <a:srgbClr val="000000"/>
                </a:solidFill>
                <a:latin typeface="Arial Unicode MS"/>
              </a:rPr>
              <a:t>Asperger Syndrome or High-Functioning Autism? </a:t>
            </a:r>
            <a:r>
              <a:rPr lang="en-US" sz="1800" dirty="0">
                <a:solidFill>
                  <a:srgbClr val="000000"/>
                </a:solidFill>
                <a:latin typeface="Arial Unicode MS"/>
              </a:rPr>
              <a:t>New York: Plenum Press, pp. 227–261.</a:t>
            </a:r>
          </a:p>
          <a:p>
            <a:r>
              <a:rPr lang="en-US" sz="1800" dirty="0">
                <a:solidFill>
                  <a:srgbClr val="000000"/>
                </a:solidFill>
                <a:latin typeface="Arial Unicode MS"/>
              </a:rPr>
              <a:t>Ylvisaker, M., &amp; Feeney, T. J. (1998).</a:t>
            </a:r>
            <a:r>
              <a:rPr lang="en-US" sz="1800" i="1" dirty="0">
                <a:solidFill>
                  <a:srgbClr val="000000"/>
                </a:solidFill>
                <a:latin typeface="Arial Unicode MS"/>
              </a:rPr>
              <a:t> Collaborative brain injury intervention: positive everyday routines. </a:t>
            </a:r>
            <a:r>
              <a:rPr lang="en-US" sz="1800" dirty="0">
                <a:solidFill>
                  <a:srgbClr val="000000"/>
                </a:solidFill>
                <a:latin typeface="Arial Unicode MS"/>
              </a:rPr>
              <a:t>San Diego: Singular Pub. Group.</a:t>
            </a:r>
          </a:p>
          <a:p>
            <a:r>
              <a:rPr lang="en-US" sz="1800" dirty="0" err="1">
                <a:latin typeface="Arial" panose="020B0604020202020204" pitchFamily="34" charset="0"/>
                <a:cs typeface="Arial" panose="020B0604020202020204" pitchFamily="34" charset="0"/>
              </a:rPr>
              <a:t>Zisser-Nathenson</a:t>
            </a:r>
            <a:r>
              <a:rPr lang="en-US" sz="1800" dirty="0">
                <a:latin typeface="Arial" panose="020B0604020202020204" pitchFamily="34" charset="0"/>
                <a:cs typeface="Arial" panose="020B0604020202020204" pitchFamily="34" charset="0"/>
              </a:rPr>
              <a:t>, A. R., </a:t>
            </a:r>
            <a:r>
              <a:rPr lang="en-US" sz="1800" dirty="0" err="1">
                <a:latin typeface="Arial" panose="020B0604020202020204" pitchFamily="34" charset="0"/>
                <a:cs typeface="Arial" panose="020B0604020202020204" pitchFamily="34" charset="0"/>
              </a:rPr>
              <a:t>Herschell</a:t>
            </a:r>
            <a:r>
              <a:rPr lang="en-US" sz="1800" dirty="0">
                <a:latin typeface="Arial" panose="020B0604020202020204" pitchFamily="34" charset="0"/>
                <a:cs typeface="Arial" panose="020B0604020202020204" pitchFamily="34" charset="0"/>
              </a:rPr>
              <a:t>, A. D., &amp; </a:t>
            </a:r>
            <a:r>
              <a:rPr lang="en-US" sz="1800" dirty="0" err="1">
                <a:latin typeface="Arial" panose="020B0604020202020204" pitchFamily="34" charset="0"/>
                <a:cs typeface="Arial" panose="020B0604020202020204" pitchFamily="34" charset="0"/>
              </a:rPr>
              <a:t>Eyberg</a:t>
            </a:r>
            <a:r>
              <a:rPr lang="en-US" sz="1800" dirty="0">
                <a:latin typeface="Arial" panose="020B0604020202020204" pitchFamily="34" charset="0"/>
                <a:cs typeface="Arial" panose="020B0604020202020204" pitchFamily="34" charset="0"/>
              </a:rPr>
              <a:t>, S. M. (2018). Parent-child interaction therapy and the treatment of disruptive behavior disorders</a:t>
            </a:r>
            <a:r>
              <a:rPr lang="en-US" sz="1800" i="1" dirty="0">
                <a:latin typeface="Arial" panose="020B0604020202020204" pitchFamily="34" charset="0"/>
                <a:cs typeface="Arial" panose="020B0604020202020204" pitchFamily="34" charset="0"/>
              </a:rPr>
              <a:t>.</a:t>
            </a:r>
            <a:r>
              <a:rPr lang="en-US" sz="1800" dirty="0">
                <a:latin typeface="Arial" panose="020B0604020202020204" pitchFamily="34" charset="0"/>
                <a:cs typeface="Arial" panose="020B0604020202020204" pitchFamily="34" charset="0"/>
              </a:rPr>
              <a:t> In J. R. Weisz &amp; A. E. </a:t>
            </a:r>
            <a:r>
              <a:rPr lang="en-US" sz="1800" dirty="0" err="1">
                <a:latin typeface="Arial" panose="020B0604020202020204" pitchFamily="34" charset="0"/>
                <a:cs typeface="Arial" panose="020B0604020202020204" pitchFamily="34" charset="0"/>
              </a:rPr>
              <a:t>Kazdin</a:t>
            </a:r>
            <a:r>
              <a:rPr lang="en-US" sz="1800" dirty="0">
                <a:latin typeface="Arial" panose="020B0604020202020204" pitchFamily="34" charset="0"/>
                <a:cs typeface="Arial" panose="020B0604020202020204" pitchFamily="34" charset="0"/>
              </a:rPr>
              <a:t> (Eds.), </a:t>
            </a:r>
            <a:r>
              <a:rPr lang="en-US" sz="1800" i="1" dirty="0">
                <a:latin typeface="Arial" panose="020B0604020202020204" pitchFamily="34" charset="0"/>
                <a:cs typeface="Arial" panose="020B0604020202020204" pitchFamily="34" charset="0"/>
              </a:rPr>
              <a:t>Evidence-based psychotherapies for children and adolescents</a:t>
            </a:r>
            <a:r>
              <a:rPr lang="en-US" sz="1800" dirty="0">
                <a:latin typeface="Arial" panose="020B0604020202020204" pitchFamily="34" charset="0"/>
                <a:cs typeface="Arial" panose="020B0604020202020204" pitchFamily="34" charset="0"/>
              </a:rPr>
              <a:t> (p. 103–121). The Guilford Press.</a:t>
            </a:r>
          </a:p>
          <a:p>
            <a:pPr marL="0" indent="0">
              <a:buNone/>
            </a:pPr>
            <a:endParaRPr lang="en-US" dirty="0"/>
          </a:p>
        </p:txBody>
      </p:sp>
      <p:sp>
        <p:nvSpPr>
          <p:cNvPr id="16388" name="Slide Number Placeholder 1"/>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itchFamily="34" charset="0"/>
                <a:ea typeface="ヒラギノ角ゴ Pro W3" pitchFamily="124" charset="-128"/>
              </a:defRPr>
            </a:lvl1pPr>
            <a:lvl2pPr marL="742950" indent="-285750">
              <a:spcBef>
                <a:spcPct val="20000"/>
              </a:spcBef>
              <a:buChar char="–"/>
              <a:defRPr sz="2800">
                <a:solidFill>
                  <a:schemeClr val="tx1"/>
                </a:solidFill>
                <a:latin typeface="Arial" pitchFamily="34" charset="0"/>
                <a:ea typeface="ヒラギノ角ゴ Pro W3" pitchFamily="124" charset="-128"/>
              </a:defRPr>
            </a:lvl2pPr>
            <a:lvl3pPr marL="1143000" indent="-228600">
              <a:spcBef>
                <a:spcPct val="20000"/>
              </a:spcBef>
              <a:buChar char="•"/>
              <a:defRPr sz="2400">
                <a:solidFill>
                  <a:schemeClr val="tx1"/>
                </a:solidFill>
                <a:latin typeface="Arial" pitchFamily="34" charset="0"/>
                <a:ea typeface="ヒラギノ角ゴ Pro W3" pitchFamily="124" charset="-128"/>
              </a:defRPr>
            </a:lvl3pPr>
            <a:lvl4pPr marL="1600200" indent="-228600">
              <a:spcBef>
                <a:spcPct val="20000"/>
              </a:spcBef>
              <a:buChar char="–"/>
              <a:defRPr sz="2000">
                <a:solidFill>
                  <a:schemeClr val="tx1"/>
                </a:solidFill>
                <a:latin typeface="Arial" pitchFamily="34" charset="0"/>
                <a:ea typeface="ヒラギノ角ゴ Pro W3" pitchFamily="124" charset="-128"/>
              </a:defRPr>
            </a:lvl4pPr>
            <a:lvl5pPr marL="2057400" indent="-228600">
              <a:spcBef>
                <a:spcPct val="20000"/>
              </a:spcBef>
              <a:buChar char="»"/>
              <a:defRPr sz="2000">
                <a:solidFill>
                  <a:schemeClr val="tx1"/>
                </a:solidFill>
                <a:latin typeface="Arial" pitchFamily="34" charset="0"/>
                <a:ea typeface="ヒラギノ角ゴ Pro W3" pitchFamily="12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ヒラギノ角ゴ Pro W3" pitchFamily="124" charset="-128"/>
              </a:defRPr>
            </a:lvl9pPr>
          </a:lstStyle>
          <a:p>
            <a:pPr>
              <a:spcBef>
                <a:spcPct val="0"/>
              </a:spcBef>
              <a:buFontTx/>
              <a:buNone/>
            </a:pPr>
            <a:endParaRPr lang="en-US" altLang="en-US" sz="1400" dirty="0"/>
          </a:p>
        </p:txBody>
      </p:sp>
    </p:spTree>
    <p:extLst>
      <p:ext uri="{BB962C8B-B14F-4D97-AF65-F5344CB8AC3E}">
        <p14:creationId xmlns:p14="http://schemas.microsoft.com/office/powerpoint/2010/main" val="2028945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marL="0" indent="0">
              <a:buNone/>
            </a:pPr>
            <a:r>
              <a:rPr lang="en-US" dirty="0"/>
              <a:t>Thank You!</a:t>
            </a:r>
          </a:p>
          <a:p>
            <a:pPr marL="0" indent="0">
              <a:buNone/>
            </a:pPr>
            <a:r>
              <a:rPr lang="en-US" sz="3600" dirty="0">
                <a:hlinkClick r:id="rId2"/>
              </a:rPr>
              <a:t>Cullen.Gibbs@MemorialHermann.org</a:t>
            </a:r>
            <a:r>
              <a:rPr lang="en-US" sz="3600" dirty="0"/>
              <a:t>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260431895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11273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3" name="Picture 2"/>
          <p:cNvPicPr>
            <a:picLocks noChangeAspect="1"/>
          </p:cNvPicPr>
          <p:nvPr/>
        </p:nvPicPr>
        <p:blipFill rotWithShape="1">
          <a:blip r:embed="rId2"/>
          <a:srcRect t="889"/>
          <a:stretch/>
        </p:blipFill>
        <p:spPr>
          <a:xfrm>
            <a:off x="0" y="0"/>
            <a:ext cx="12251204" cy="6858000"/>
          </a:xfrm>
          <a:prstGeom prst="rect">
            <a:avLst/>
          </a:prstGeom>
        </p:spPr>
      </p:pic>
    </p:spTree>
    <p:extLst>
      <p:ext uri="{BB962C8B-B14F-4D97-AF65-F5344CB8AC3E}">
        <p14:creationId xmlns:p14="http://schemas.microsoft.com/office/powerpoint/2010/main" val="633746357"/>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3" name="Picture 2"/>
          <p:cNvPicPr>
            <a:picLocks noChangeAspect="1"/>
          </p:cNvPicPr>
          <p:nvPr/>
        </p:nvPicPr>
        <p:blipFill>
          <a:blip r:embed="rId2"/>
          <a:stretch>
            <a:fillRect/>
          </a:stretch>
        </p:blipFill>
        <p:spPr>
          <a:xfrm>
            <a:off x="-1" y="0"/>
            <a:ext cx="12238635" cy="6858000"/>
          </a:xfrm>
          <a:prstGeom prst="rect">
            <a:avLst/>
          </a:prstGeom>
        </p:spPr>
      </p:pic>
    </p:spTree>
    <p:extLst>
      <p:ext uri="{BB962C8B-B14F-4D97-AF65-F5344CB8AC3E}">
        <p14:creationId xmlns:p14="http://schemas.microsoft.com/office/powerpoint/2010/main" val="98366588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28600"/>
            <a:ext cx="8601364" cy="838200"/>
          </a:xfrm>
        </p:spPr>
        <p:txBody>
          <a:bodyPr/>
          <a:lstStyle/>
          <a:p>
            <a:pPr>
              <a:defRPr/>
            </a:pPr>
            <a:r>
              <a:rPr lang="en-US" sz="3600" dirty="0"/>
              <a:t>Key Behavioral Treatment Assumptions </a:t>
            </a:r>
          </a:p>
        </p:txBody>
      </p:sp>
      <p:sp>
        <p:nvSpPr>
          <p:cNvPr id="28675" name="Content Placeholder 2"/>
          <p:cNvSpPr>
            <a:spLocks noGrp="1"/>
          </p:cNvSpPr>
          <p:nvPr>
            <p:ph idx="1"/>
          </p:nvPr>
        </p:nvSpPr>
        <p:spPr bwMode="auto">
          <a:xfrm>
            <a:off x="2057400" y="1524000"/>
            <a:ext cx="85344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a:spcBef>
                <a:spcPts val="4200"/>
              </a:spcBef>
              <a:spcAft>
                <a:spcPct val="0"/>
              </a:spcAft>
            </a:pPr>
            <a:r>
              <a:rPr lang="en-US" altLang="en-US" sz="3600" dirty="0">
                <a:latin typeface="Arial" panose="020B0604020202020204" pitchFamily="34" charset="0"/>
                <a:cs typeface="Arial" panose="020B0604020202020204" pitchFamily="34" charset="0"/>
              </a:rPr>
              <a:t>Behavior is </a:t>
            </a:r>
            <a:r>
              <a:rPr lang="en-US" altLang="en-US" sz="3600" i="1" dirty="0">
                <a:latin typeface="Arial" panose="020B0604020202020204" pitchFamily="34" charset="0"/>
                <a:cs typeface="Arial" panose="020B0604020202020204" pitchFamily="34" charset="0"/>
              </a:rPr>
              <a:t>functional</a:t>
            </a:r>
          </a:p>
          <a:p>
            <a:pPr>
              <a:spcBef>
                <a:spcPts val="4200"/>
              </a:spcBef>
              <a:spcAft>
                <a:spcPct val="0"/>
              </a:spcAft>
            </a:pPr>
            <a:r>
              <a:rPr lang="en-US" altLang="en-US" sz="3600" dirty="0">
                <a:latin typeface="Arial" panose="020B0604020202020204" pitchFamily="34" charset="0"/>
                <a:cs typeface="Arial" panose="020B0604020202020204" pitchFamily="34" charset="0"/>
              </a:rPr>
              <a:t>Behavior is </a:t>
            </a:r>
            <a:r>
              <a:rPr lang="en-US" altLang="en-US" sz="3600" i="1" dirty="0">
                <a:latin typeface="Arial" panose="020B0604020202020204" pitchFamily="34" charset="0"/>
                <a:cs typeface="Arial" panose="020B0604020202020204" pitchFamily="34" charset="0"/>
              </a:rPr>
              <a:t>predictable</a:t>
            </a:r>
          </a:p>
          <a:p>
            <a:pPr>
              <a:spcBef>
                <a:spcPts val="4200"/>
              </a:spcBef>
              <a:spcAft>
                <a:spcPct val="0"/>
              </a:spcAft>
            </a:pPr>
            <a:r>
              <a:rPr lang="en-US" altLang="en-US" sz="3600" dirty="0">
                <a:latin typeface="Arial" panose="020B0604020202020204" pitchFamily="34" charset="0"/>
                <a:cs typeface="Arial" panose="020B0604020202020204" pitchFamily="34" charset="0"/>
              </a:rPr>
              <a:t>Behavior is </a:t>
            </a:r>
            <a:r>
              <a:rPr lang="en-US" altLang="en-US" sz="3600" i="1" dirty="0">
                <a:latin typeface="Arial" panose="020B0604020202020204" pitchFamily="34" charset="0"/>
                <a:cs typeface="Arial" panose="020B0604020202020204" pitchFamily="34" charset="0"/>
              </a:rPr>
              <a:t>changeable </a:t>
            </a:r>
          </a:p>
        </p:txBody>
      </p:sp>
      <p:sp>
        <p:nvSpPr>
          <p:cNvPr id="28676" name="Footer Placeholder 3"/>
          <p:cNvSpPr>
            <a:spLocks noGrp="1"/>
          </p:cNvSpPr>
          <p:nvPr>
            <p:ph type="ftr" sz="quarter" idx="10"/>
          </p:nvPr>
        </p:nvSpPr>
        <p:spPr bwMode="auto">
          <a:xfrm>
            <a:off x="5486400" y="6248400"/>
            <a:ext cx="2133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pPr algn="ctr"/>
            <a:r>
              <a:rPr lang="en-US" altLang="en-US" dirty="0">
                <a:solidFill>
                  <a:schemeClr val="bg2"/>
                </a:solidFill>
              </a:rPr>
              <a:t>Gibbs, M.C. </a:t>
            </a:r>
          </a:p>
        </p:txBody>
      </p:sp>
      <p:sp>
        <p:nvSpPr>
          <p:cNvPr id="28677" name="Slide Number Placeholder 4"/>
          <p:cNvSpPr>
            <a:spLocks noGrp="1"/>
          </p:cNvSpPr>
          <p:nvPr>
            <p:ph type="sldNum" sz="quarter" idx="4294967295"/>
          </p:nvPr>
        </p:nvSpPr>
        <p:spPr bwMode="auto">
          <a:xfrm>
            <a:off x="8458200" y="64579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EC575D90-4122-4FFA-87B0-1012B2FEA7EC}" type="slidenum">
              <a:rPr lang="en-US" altLang="en-US">
                <a:solidFill>
                  <a:schemeClr val="bg2"/>
                </a:solidFill>
              </a:rPr>
              <a:pPr/>
              <a:t>6</a:t>
            </a:fld>
            <a:endParaRPr lang="en-US" altLang="en-US">
              <a:solidFill>
                <a:schemeClr val="bg2"/>
              </a:solidFill>
            </a:endParaRPr>
          </a:p>
        </p:txBody>
      </p:sp>
    </p:spTree>
    <p:extLst>
      <p:ext uri="{BB962C8B-B14F-4D97-AF65-F5344CB8AC3E}">
        <p14:creationId xmlns:p14="http://schemas.microsoft.com/office/powerpoint/2010/main" val="9287081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pic>
        <p:nvPicPr>
          <p:cNvPr id="1026" name="Picture 2" descr="Image may contain: indo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648" y="92446"/>
            <a:ext cx="10868152" cy="667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47699"/>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596" t="3641" b="6244"/>
          <a:stretch/>
        </p:blipFill>
        <p:spPr>
          <a:xfrm>
            <a:off x="1441386" y="700188"/>
            <a:ext cx="9395613" cy="5357711"/>
          </a:xfrm>
          <a:prstGeom prst="rect">
            <a:avLst/>
          </a:prstGeom>
        </p:spPr>
      </p:pic>
    </p:spTree>
    <p:extLst>
      <p:ext uri="{BB962C8B-B14F-4D97-AF65-F5344CB8AC3E}">
        <p14:creationId xmlns:p14="http://schemas.microsoft.com/office/powerpoint/2010/main" val="1031921126"/>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4294967295"/>
          </p:nvPr>
        </p:nvSpPr>
        <p:spPr bwMode="auto">
          <a:xfrm>
            <a:off x="8458200" y="65341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E7020500-8FF9-437D-B9AD-7EA05CDCA169}" type="slidenum">
              <a:rPr lang="en-US" altLang="en-US">
                <a:solidFill>
                  <a:schemeClr val="bg2"/>
                </a:solidFill>
              </a:rPr>
              <a:pPr/>
              <a:t>7</a:t>
            </a:fld>
            <a:endParaRPr lang="en-US" altLang="en-US">
              <a:solidFill>
                <a:schemeClr val="bg2"/>
              </a:solidFill>
            </a:endParaRPr>
          </a:p>
        </p:txBody>
      </p:sp>
      <p:sp>
        <p:nvSpPr>
          <p:cNvPr id="24578" name="Rectangle 2"/>
          <p:cNvSpPr>
            <a:spLocks noGrp="1" noChangeArrowheads="1"/>
          </p:cNvSpPr>
          <p:nvPr>
            <p:ph type="title"/>
          </p:nvPr>
        </p:nvSpPr>
        <p:spPr>
          <a:xfrm>
            <a:off x="646981" y="152400"/>
            <a:ext cx="9762401" cy="762000"/>
          </a:xfrm>
        </p:spPr>
        <p:txBody>
          <a:bodyPr/>
          <a:lstStyle/>
          <a:p>
            <a:pPr>
              <a:defRPr/>
            </a:pPr>
            <a:r>
              <a:rPr lang="en-US" sz="3200" dirty="0"/>
              <a:t>Neurological Origins of Disruptive Behavior in Traumatic Brain Injury</a:t>
            </a:r>
          </a:p>
        </p:txBody>
      </p:sp>
      <p:sp>
        <p:nvSpPr>
          <p:cNvPr id="24579" name="Rectangle 3"/>
          <p:cNvSpPr>
            <a:spLocks noGrp="1" noChangeArrowheads="1"/>
          </p:cNvSpPr>
          <p:nvPr>
            <p:ph type="body" idx="1"/>
          </p:nvPr>
        </p:nvSpPr>
        <p:spPr bwMode="auto">
          <a:xfrm>
            <a:off x="727494" y="1362974"/>
            <a:ext cx="90678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p>
            <a:pPr eaLnBrk="1" hangingPunct="1">
              <a:lnSpc>
                <a:spcPct val="95000"/>
              </a:lnSpc>
              <a:spcBef>
                <a:spcPct val="65000"/>
              </a:spcBef>
              <a:spcAft>
                <a:spcPct val="0"/>
              </a:spcAft>
            </a:pPr>
            <a:r>
              <a:rPr lang="en-US" altLang="en-US" sz="3000" dirty="0">
                <a:solidFill>
                  <a:srgbClr val="0070C0"/>
                </a:solidFill>
                <a:latin typeface="Arial" panose="020B0604020202020204" pitchFamily="34" charset="0"/>
                <a:cs typeface="Arial" panose="020B0604020202020204" pitchFamily="34" charset="0"/>
              </a:rPr>
              <a:t>Orbital frontal injury- </a:t>
            </a:r>
            <a:r>
              <a:rPr lang="en-US" altLang="en-US" sz="3000" dirty="0">
                <a:latin typeface="Arial" panose="020B0604020202020204" pitchFamily="34" charset="0"/>
                <a:cs typeface="Arial" panose="020B0604020202020204" pitchFamily="34" charset="0"/>
              </a:rPr>
              <a:t>disinhibition and impulsivity </a:t>
            </a:r>
          </a:p>
          <a:p>
            <a:pPr eaLnBrk="1" hangingPunct="1">
              <a:lnSpc>
                <a:spcPct val="95000"/>
              </a:lnSpc>
              <a:spcBef>
                <a:spcPct val="65000"/>
              </a:spcBef>
              <a:spcAft>
                <a:spcPct val="0"/>
              </a:spcAft>
            </a:pPr>
            <a:r>
              <a:rPr lang="en-US" altLang="en-US" sz="3000" dirty="0">
                <a:solidFill>
                  <a:srgbClr val="0070C0"/>
                </a:solidFill>
                <a:latin typeface="Arial" panose="020B0604020202020204" pitchFamily="34" charset="0"/>
                <a:cs typeface="Arial" panose="020B0604020202020204" pitchFamily="34" charset="0"/>
              </a:rPr>
              <a:t>Dorsolateral or mesial frontal injury- </a:t>
            </a:r>
            <a:r>
              <a:rPr lang="en-US" altLang="en-US" sz="3000" dirty="0">
                <a:latin typeface="Arial" panose="020B0604020202020204" pitchFamily="34" charset="0"/>
                <a:cs typeface="Arial" panose="020B0604020202020204" pitchFamily="34" charset="0"/>
              </a:rPr>
              <a:t>reduced initiation or difficulty getting started</a:t>
            </a:r>
          </a:p>
          <a:p>
            <a:pPr eaLnBrk="1" hangingPunct="1">
              <a:lnSpc>
                <a:spcPct val="95000"/>
              </a:lnSpc>
              <a:spcBef>
                <a:spcPct val="65000"/>
              </a:spcBef>
              <a:spcAft>
                <a:spcPct val="0"/>
              </a:spcAft>
            </a:pPr>
            <a:r>
              <a:rPr lang="en-US" altLang="en-US" sz="3000" dirty="0">
                <a:solidFill>
                  <a:srgbClr val="0070C0"/>
                </a:solidFill>
                <a:latin typeface="Arial" panose="020B0604020202020204" pitchFamily="34" charset="0"/>
                <a:cs typeface="Arial" panose="020B0604020202020204" pitchFamily="34" charset="0"/>
              </a:rPr>
              <a:t>Ventromedial prefrontal injury- </a:t>
            </a:r>
            <a:r>
              <a:rPr lang="en-US" altLang="en-US" sz="3000" dirty="0">
                <a:latin typeface="Arial" panose="020B0604020202020204" pitchFamily="34" charset="0"/>
                <a:cs typeface="Arial" panose="020B0604020202020204" pitchFamily="34" charset="0"/>
              </a:rPr>
              <a:t>inefficient learning from consequences</a:t>
            </a:r>
          </a:p>
          <a:p>
            <a:pPr>
              <a:lnSpc>
                <a:spcPct val="95000"/>
              </a:lnSpc>
              <a:spcBef>
                <a:spcPct val="65000"/>
              </a:spcBef>
              <a:spcAft>
                <a:spcPct val="0"/>
              </a:spcAft>
            </a:pPr>
            <a:r>
              <a:rPr lang="en-US" altLang="en-US" sz="3000" dirty="0">
                <a:solidFill>
                  <a:srgbClr val="0070C0"/>
                </a:solidFill>
                <a:latin typeface="Arial" panose="020B0604020202020204" pitchFamily="34" charset="0"/>
                <a:cs typeface="Arial" panose="020B0604020202020204" pitchFamily="34" charset="0"/>
              </a:rPr>
              <a:t>Dorsolateral or mesial prefrontal injury- </a:t>
            </a:r>
            <a:r>
              <a:rPr lang="en-US" altLang="en-US" sz="3000" dirty="0">
                <a:latin typeface="Arial" panose="020B0604020202020204" pitchFamily="34" charset="0"/>
                <a:cs typeface="Arial" panose="020B0604020202020204" pitchFamily="34" charset="0"/>
              </a:rPr>
              <a:t>impaired working or ability to manage  multiple considerations before acting</a:t>
            </a:r>
          </a:p>
          <a:p>
            <a:pPr>
              <a:lnSpc>
                <a:spcPct val="95000"/>
              </a:lnSpc>
              <a:spcBef>
                <a:spcPct val="65000"/>
              </a:spcBef>
              <a:spcAft>
                <a:spcPct val="0"/>
              </a:spcAft>
            </a:pPr>
            <a:r>
              <a:rPr lang="en-US" altLang="en-US" sz="3000" dirty="0">
                <a:solidFill>
                  <a:srgbClr val="0070C0"/>
                </a:solidFill>
                <a:latin typeface="Arial" panose="020B0604020202020204" pitchFamily="34" charset="0"/>
                <a:cs typeface="Arial" panose="020B0604020202020204" pitchFamily="34" charset="0"/>
              </a:rPr>
              <a:t>Hippocampal injury-  </a:t>
            </a:r>
            <a:r>
              <a:rPr lang="en-US" altLang="en-US" sz="3000" dirty="0">
                <a:latin typeface="Arial" panose="020B0604020202020204" pitchFamily="34" charset="0"/>
                <a:cs typeface="Arial" panose="020B0604020202020204" pitchFamily="34" charset="0"/>
              </a:rPr>
              <a:t>impaired declarative memory (i.e. conscious recollection) inefficient learning from consequences.</a:t>
            </a:r>
          </a:p>
        </p:txBody>
      </p:sp>
      <p:sp>
        <p:nvSpPr>
          <p:cNvPr id="29701"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solidFill>
                  <a:schemeClr val="bg2"/>
                </a:solidFill>
              </a:rPr>
              <a:t>Gibbs, M.C. </a:t>
            </a:r>
          </a:p>
        </p:txBody>
      </p:sp>
    </p:spTree>
    <p:extLst>
      <p:ext uri="{BB962C8B-B14F-4D97-AF65-F5344CB8AC3E}">
        <p14:creationId xmlns:p14="http://schemas.microsoft.com/office/powerpoint/2010/main" val="130160418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wipe(left)">
                                      <p:cBhvr>
                                        <p:cTn id="32" dur="500"/>
                                        <p:tgtEl>
                                          <p:spTgt spid="2457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Slide Number Placeholder 5"/>
          <p:cNvSpPr>
            <a:spLocks noGrp="1"/>
          </p:cNvSpPr>
          <p:nvPr>
            <p:ph type="sldNum" sz="quarter" idx="4294967295"/>
          </p:nvPr>
        </p:nvSpPr>
        <p:spPr bwMode="auto">
          <a:xfrm>
            <a:off x="8458200" y="6534150"/>
            <a:ext cx="2133600" cy="4762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a:solidFill>
                  <a:schemeClr val="bg2"/>
                </a:solidFill>
              </a:rPr>
              <a:t>Slide </a:t>
            </a:r>
            <a:fld id="{E7020500-8FF9-437D-B9AD-7EA05CDCA169}" type="slidenum">
              <a:rPr lang="en-US" altLang="en-US">
                <a:solidFill>
                  <a:schemeClr val="bg2"/>
                </a:solidFill>
              </a:rPr>
              <a:pPr/>
              <a:t>8</a:t>
            </a:fld>
            <a:endParaRPr lang="en-US" altLang="en-US">
              <a:solidFill>
                <a:schemeClr val="bg2"/>
              </a:solidFill>
            </a:endParaRPr>
          </a:p>
        </p:txBody>
      </p:sp>
      <p:sp>
        <p:nvSpPr>
          <p:cNvPr id="24578" name="Rectangle 2"/>
          <p:cNvSpPr>
            <a:spLocks noGrp="1" noChangeArrowheads="1"/>
          </p:cNvSpPr>
          <p:nvPr>
            <p:ph type="title"/>
          </p:nvPr>
        </p:nvSpPr>
        <p:spPr>
          <a:xfrm>
            <a:off x="672861" y="152400"/>
            <a:ext cx="9736522" cy="762000"/>
          </a:xfrm>
        </p:spPr>
        <p:txBody>
          <a:bodyPr/>
          <a:lstStyle/>
          <a:p>
            <a:pPr>
              <a:defRPr/>
            </a:pPr>
            <a:r>
              <a:rPr lang="en-US" sz="3200" dirty="0"/>
              <a:t>Psychosocial Origins of Disruptive Behavior in Traumatic Brain Injury</a:t>
            </a:r>
          </a:p>
        </p:txBody>
      </p:sp>
      <p:sp>
        <p:nvSpPr>
          <p:cNvPr id="24579" name="Rectangle 3"/>
          <p:cNvSpPr>
            <a:spLocks noGrp="1" noChangeArrowheads="1"/>
          </p:cNvSpPr>
          <p:nvPr>
            <p:ph type="body" idx="1"/>
          </p:nvPr>
        </p:nvSpPr>
        <p:spPr bwMode="auto">
          <a:xfrm>
            <a:off x="612475" y="1268083"/>
            <a:ext cx="10131725" cy="505651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Learning difficulties </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Social difficulties</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Language problems </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Family problems/ support</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Emotional problems</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Worsening of preexisting difficulties</a:t>
            </a:r>
          </a:p>
          <a:p>
            <a:pPr eaLnBrk="1" hangingPunct="1">
              <a:lnSpc>
                <a:spcPct val="95000"/>
              </a:lnSpc>
              <a:spcBef>
                <a:spcPct val="65000"/>
              </a:spcBef>
              <a:spcAft>
                <a:spcPct val="0"/>
              </a:spcAft>
            </a:pPr>
            <a:r>
              <a:rPr lang="en-US" altLang="en-US" sz="3000" dirty="0">
                <a:latin typeface="Arial" panose="020B0604020202020204" pitchFamily="34" charset="0"/>
                <a:cs typeface="Arial" panose="020B0604020202020204" pitchFamily="34" charset="0"/>
              </a:rPr>
              <a:t>Lack of appropriate supports in the classroom</a:t>
            </a:r>
          </a:p>
        </p:txBody>
      </p:sp>
      <p:sp>
        <p:nvSpPr>
          <p:cNvPr id="29701" name="Footer Placeholder 4"/>
          <p:cNvSpPr>
            <a:spLocks noGrp="1"/>
          </p:cNvSpPr>
          <p:nvPr>
            <p:ph type="ftr" sz="quarter" idx="10"/>
          </p:nvPr>
        </p:nvSpPr>
        <p:spPr bwMode="auto">
          <a:xfrm>
            <a:off x="5181600" y="6553200"/>
            <a:ext cx="28956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b="1">
                <a:solidFill>
                  <a:schemeClr val="tx1"/>
                </a:solidFill>
                <a:latin typeface="Tahoma" pitchFamily="34" charset="0"/>
              </a:defRPr>
            </a:lvl1pPr>
            <a:lvl2pPr marL="742950" indent="-285750">
              <a:defRPr b="1">
                <a:solidFill>
                  <a:schemeClr val="tx1"/>
                </a:solidFill>
                <a:latin typeface="Tahoma" pitchFamily="34" charset="0"/>
              </a:defRPr>
            </a:lvl2pPr>
            <a:lvl3pPr marL="1143000" indent="-228600">
              <a:defRPr b="1">
                <a:solidFill>
                  <a:schemeClr val="tx1"/>
                </a:solidFill>
                <a:latin typeface="Tahoma" pitchFamily="34" charset="0"/>
              </a:defRPr>
            </a:lvl3pPr>
            <a:lvl4pPr marL="1600200" indent="-228600">
              <a:defRPr b="1">
                <a:solidFill>
                  <a:schemeClr val="tx1"/>
                </a:solidFill>
                <a:latin typeface="Tahoma" pitchFamily="34" charset="0"/>
              </a:defRPr>
            </a:lvl4pPr>
            <a:lvl5pPr marL="2057400" indent="-228600">
              <a:defRPr b="1">
                <a:solidFill>
                  <a:schemeClr val="tx1"/>
                </a:solidFill>
                <a:latin typeface="Tahoma" pitchFamily="34" charset="0"/>
              </a:defRPr>
            </a:lvl5pPr>
            <a:lvl6pPr marL="2514600" indent="-228600" eaLnBrk="0" fontAlgn="base" hangingPunct="0">
              <a:spcBef>
                <a:spcPct val="0"/>
              </a:spcBef>
              <a:spcAft>
                <a:spcPct val="0"/>
              </a:spcAft>
              <a:defRPr b="1">
                <a:solidFill>
                  <a:schemeClr val="tx1"/>
                </a:solidFill>
                <a:latin typeface="Tahoma" pitchFamily="34" charset="0"/>
              </a:defRPr>
            </a:lvl6pPr>
            <a:lvl7pPr marL="2971800" indent="-228600" eaLnBrk="0" fontAlgn="base" hangingPunct="0">
              <a:spcBef>
                <a:spcPct val="0"/>
              </a:spcBef>
              <a:spcAft>
                <a:spcPct val="0"/>
              </a:spcAft>
              <a:defRPr b="1">
                <a:solidFill>
                  <a:schemeClr val="tx1"/>
                </a:solidFill>
                <a:latin typeface="Tahoma" pitchFamily="34" charset="0"/>
              </a:defRPr>
            </a:lvl7pPr>
            <a:lvl8pPr marL="3429000" indent="-228600" eaLnBrk="0" fontAlgn="base" hangingPunct="0">
              <a:spcBef>
                <a:spcPct val="0"/>
              </a:spcBef>
              <a:spcAft>
                <a:spcPct val="0"/>
              </a:spcAft>
              <a:defRPr b="1">
                <a:solidFill>
                  <a:schemeClr val="tx1"/>
                </a:solidFill>
                <a:latin typeface="Tahoma" pitchFamily="34" charset="0"/>
              </a:defRPr>
            </a:lvl8pPr>
            <a:lvl9pPr marL="3886200" indent="-228600" eaLnBrk="0" fontAlgn="base" hangingPunct="0">
              <a:spcBef>
                <a:spcPct val="0"/>
              </a:spcBef>
              <a:spcAft>
                <a:spcPct val="0"/>
              </a:spcAft>
              <a:defRPr b="1">
                <a:solidFill>
                  <a:schemeClr val="tx1"/>
                </a:solidFill>
                <a:latin typeface="Tahoma" pitchFamily="34" charset="0"/>
              </a:defRPr>
            </a:lvl9pPr>
          </a:lstStyle>
          <a:p>
            <a:r>
              <a:rPr lang="en-US" altLang="en-US" dirty="0">
                <a:solidFill>
                  <a:schemeClr val="bg2"/>
                </a:solidFill>
              </a:rPr>
              <a:t>Gibbs, M.C. </a:t>
            </a:r>
          </a:p>
        </p:txBody>
      </p:sp>
    </p:spTree>
    <p:extLst>
      <p:ext uri="{BB962C8B-B14F-4D97-AF65-F5344CB8AC3E}">
        <p14:creationId xmlns:p14="http://schemas.microsoft.com/office/powerpoint/2010/main" val="27450702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4579">
                                            <p:txEl>
                                              <p:pRg st="0" end="0"/>
                                            </p:txEl>
                                          </p:spTgt>
                                        </p:tgtEl>
                                        <p:attrNameLst>
                                          <p:attrName>style.visibility</p:attrName>
                                        </p:attrNameLst>
                                      </p:cBhvr>
                                      <p:to>
                                        <p:strVal val="visible"/>
                                      </p:to>
                                    </p:set>
                                    <p:animEffect transition="in" filter="wipe(left)">
                                      <p:cBhvr>
                                        <p:cTn id="12" dur="500"/>
                                        <p:tgtEl>
                                          <p:spTgt spid="2457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579">
                                            <p:txEl>
                                              <p:pRg st="1" end="1"/>
                                            </p:txEl>
                                          </p:spTgt>
                                        </p:tgtEl>
                                        <p:attrNameLst>
                                          <p:attrName>style.visibility</p:attrName>
                                        </p:attrNameLst>
                                      </p:cBhvr>
                                      <p:to>
                                        <p:strVal val="visible"/>
                                      </p:to>
                                    </p:set>
                                    <p:animEffect transition="in" filter="wipe(left)">
                                      <p:cBhvr>
                                        <p:cTn id="17" dur="500"/>
                                        <p:tgtEl>
                                          <p:spTgt spid="24579">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4579">
                                            <p:txEl>
                                              <p:pRg st="2" end="2"/>
                                            </p:txEl>
                                          </p:spTgt>
                                        </p:tgtEl>
                                        <p:attrNameLst>
                                          <p:attrName>style.visibility</p:attrName>
                                        </p:attrNameLst>
                                      </p:cBhvr>
                                      <p:to>
                                        <p:strVal val="visible"/>
                                      </p:to>
                                    </p:set>
                                    <p:animEffect transition="in" filter="wipe(left)">
                                      <p:cBhvr>
                                        <p:cTn id="22" dur="500"/>
                                        <p:tgtEl>
                                          <p:spTgt spid="2457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579">
                                            <p:txEl>
                                              <p:pRg st="3" end="3"/>
                                            </p:txEl>
                                          </p:spTgt>
                                        </p:tgtEl>
                                        <p:attrNameLst>
                                          <p:attrName>style.visibility</p:attrName>
                                        </p:attrNameLst>
                                      </p:cBhvr>
                                      <p:to>
                                        <p:strVal val="visible"/>
                                      </p:to>
                                    </p:set>
                                    <p:animEffect transition="in" filter="wipe(left)">
                                      <p:cBhvr>
                                        <p:cTn id="27" dur="500"/>
                                        <p:tgtEl>
                                          <p:spTgt spid="2457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4579">
                                            <p:txEl>
                                              <p:pRg st="4" end="4"/>
                                            </p:txEl>
                                          </p:spTgt>
                                        </p:tgtEl>
                                        <p:attrNameLst>
                                          <p:attrName>style.visibility</p:attrName>
                                        </p:attrNameLst>
                                      </p:cBhvr>
                                      <p:to>
                                        <p:strVal val="visible"/>
                                      </p:to>
                                    </p:set>
                                    <p:animEffect transition="in" filter="wipe(left)">
                                      <p:cBhvr>
                                        <p:cTn id="32" dur="500"/>
                                        <p:tgtEl>
                                          <p:spTgt spid="24579">
                                            <p:txEl>
                                              <p:pRg st="4" end="4"/>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4579">
                                            <p:txEl>
                                              <p:pRg st="5" end="5"/>
                                            </p:txEl>
                                          </p:spTgt>
                                        </p:tgtEl>
                                        <p:attrNameLst>
                                          <p:attrName>style.visibility</p:attrName>
                                        </p:attrNameLst>
                                      </p:cBhvr>
                                      <p:to>
                                        <p:strVal val="visible"/>
                                      </p:to>
                                    </p:set>
                                    <p:animEffect transition="in" filter="wipe(left)">
                                      <p:cBhvr>
                                        <p:cTn id="37" dur="500"/>
                                        <p:tgtEl>
                                          <p:spTgt spid="2457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4579">
                                            <p:txEl>
                                              <p:pRg st="6" end="6"/>
                                            </p:txEl>
                                          </p:spTgt>
                                        </p:tgtEl>
                                        <p:attrNameLst>
                                          <p:attrName>style.visibility</p:attrName>
                                        </p:attrNameLst>
                                      </p:cBhvr>
                                      <p:to>
                                        <p:strVal val="visible"/>
                                      </p:to>
                                    </p:set>
                                    <p:animEffect transition="in" filter="wipe(left)">
                                      <p:cBhvr>
                                        <p:cTn id="42" dur="500"/>
                                        <p:tgtEl>
                                          <p:spTgt spid="245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12648" y="690664"/>
            <a:ext cx="9290477" cy="5476672"/>
          </a:xfrm>
        </p:spPr>
        <p:txBody>
          <a:bodyPr>
            <a:normAutofit/>
          </a:bodyPr>
          <a:lstStyle/>
          <a:p>
            <a:r>
              <a:rPr lang="en-US" altLang="en-US" sz="4800" dirty="0"/>
              <a:t>Behavior Management: Treatment and Principles</a:t>
            </a:r>
            <a:endParaRPr lang="en-US" sz="4800" dirty="0"/>
          </a:p>
        </p:txBody>
      </p:sp>
    </p:spTree>
    <p:extLst>
      <p:ext uri="{BB962C8B-B14F-4D97-AF65-F5344CB8AC3E}">
        <p14:creationId xmlns:p14="http://schemas.microsoft.com/office/powerpoint/2010/main" val="3256374762"/>
      </p:ext>
    </p:extLst>
  </p:cSld>
  <p:clrMapOvr>
    <a:masterClrMapping/>
  </p:clrMapOvr>
  <p:transition>
    <p:zoom dir="in"/>
  </p:transition>
</p:sld>
</file>

<file path=ppt/tags/tag1.xml><?xml version="1.0" encoding="utf-8"?>
<p:tagLst xmlns:a="http://schemas.openxmlformats.org/drawingml/2006/main" xmlns:r="http://schemas.openxmlformats.org/officeDocument/2006/relationships" xmlns:p="http://schemas.openxmlformats.org/presentationml/2006/main">
  <p:tag name="AS_UNIQUEID" val="7930"/>
</p:tagLst>
</file>

<file path=ppt/tags/tag2.xml><?xml version="1.0" encoding="utf-8"?>
<p:tagLst xmlns:a="http://schemas.openxmlformats.org/drawingml/2006/main" xmlns:r="http://schemas.openxmlformats.org/officeDocument/2006/relationships" xmlns:p="http://schemas.openxmlformats.org/presentationml/2006/main">
  <p:tag name="AS_UNIQUEID" val="7934"/>
</p:tagLst>
</file>

<file path=ppt/tags/tag3.xml><?xml version="1.0" encoding="utf-8"?>
<p:tagLst xmlns:a="http://schemas.openxmlformats.org/drawingml/2006/main" xmlns:r="http://schemas.openxmlformats.org/officeDocument/2006/relationships" xmlns:p="http://schemas.openxmlformats.org/presentationml/2006/main">
  <p:tag name="AS_UNIQUEID" val="7935"/>
</p:tagLst>
</file>

<file path=ppt/tags/tag4.xml><?xml version="1.0" encoding="utf-8"?>
<p:tagLst xmlns:a="http://schemas.openxmlformats.org/drawingml/2006/main" xmlns:r="http://schemas.openxmlformats.org/officeDocument/2006/relationships" xmlns:p="http://schemas.openxmlformats.org/presentationml/2006/main">
  <p:tag name="AS_UNIQUEID" val="7936"/>
</p:tagLst>
</file>

<file path=ppt/tags/tag5.xml><?xml version="1.0" encoding="utf-8"?>
<p:tagLst xmlns:a="http://schemas.openxmlformats.org/drawingml/2006/main" xmlns:r="http://schemas.openxmlformats.org/officeDocument/2006/relationships" xmlns:p="http://schemas.openxmlformats.org/presentationml/2006/main">
  <p:tag name="AS_UNIQUEID" val="7917"/>
</p:tagLst>
</file>

<file path=ppt/tags/tag6.xml><?xml version="1.0" encoding="utf-8"?>
<p:tagLst xmlns:a="http://schemas.openxmlformats.org/drawingml/2006/main" xmlns:r="http://schemas.openxmlformats.org/officeDocument/2006/relationships" xmlns:p="http://schemas.openxmlformats.org/presentationml/2006/main">
  <p:tag name="AS_UNIQUEID" val="7918"/>
</p:tagLst>
</file>

<file path=ppt/tags/tag7.xml><?xml version="1.0" encoding="utf-8"?>
<p:tagLst xmlns:a="http://schemas.openxmlformats.org/drawingml/2006/main" xmlns:r="http://schemas.openxmlformats.org/officeDocument/2006/relationships" xmlns:p="http://schemas.openxmlformats.org/presentationml/2006/main">
  <p:tag name="AS_UNIQUEID" val="7922"/>
</p:tagLst>
</file>

<file path=ppt/tags/tag8.xml><?xml version="1.0" encoding="utf-8"?>
<p:tagLst xmlns:a="http://schemas.openxmlformats.org/drawingml/2006/main" xmlns:r="http://schemas.openxmlformats.org/officeDocument/2006/relationships" xmlns:p="http://schemas.openxmlformats.org/presentationml/2006/main">
  <p:tag name="AS_UNIQUEID" val="7923"/>
</p:tagLst>
</file>

<file path=ppt/theme/theme1.xml><?xml version="1.0" encoding="utf-8"?>
<a:theme xmlns:a="http://schemas.openxmlformats.org/drawingml/2006/main" name="TIRR Blue">
  <a:themeElements>
    <a:clrScheme name="Custom 61">
      <a:dk1>
        <a:srgbClr val="000000"/>
      </a:dk1>
      <a:lt1>
        <a:srgbClr val="FFFFFF"/>
      </a:lt1>
      <a:dk2>
        <a:srgbClr val="6C7379"/>
      </a:dk2>
      <a:lt2>
        <a:srgbClr val="F9FAF9"/>
      </a:lt2>
      <a:accent1>
        <a:srgbClr val="F6A900"/>
      </a:accent1>
      <a:accent2>
        <a:srgbClr val="B13737"/>
      </a:accent2>
      <a:accent3>
        <a:srgbClr val="18637E"/>
      </a:accent3>
      <a:accent4>
        <a:srgbClr val="3579AC"/>
      </a:accent4>
      <a:accent5>
        <a:srgbClr val="23A0A4"/>
      </a:accent5>
      <a:accent6>
        <a:srgbClr val="4C7389"/>
      </a:accent6>
      <a:hlink>
        <a:srgbClr val="23A0A4"/>
      </a:hlink>
      <a:folHlink>
        <a:srgbClr val="4C7389"/>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bg1"/>
        </a:solidFill>
        <a:ln w="9525">
          <a:solidFill>
            <a:schemeClr val="tx1"/>
          </a:solidFill>
        </a:ln>
      </a:spPr>
      <a:bodyPr rot="0" spcFirstLastPara="0" vertOverflow="overflow" horzOverflow="overflow" vert="horz" wrap="square" lIns="36000" tIns="36000" rIns="36000" bIns="36000" numCol="1" spcCol="0" rtlCol="0" fromWordArt="0" anchor="t" anchorCtr="0" forceAA="0" compatLnSpc="1">
        <a:prstTxWarp prst="textNoShape">
          <a:avLst/>
        </a:prstTxWarp>
        <a:noAutofit/>
      </a:bodyPr>
      <a:lstStyle>
        <a:defPPr marL="0" indent="0" algn="ctr">
          <a:buNone/>
          <a:defRPr sz="16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9525" cap="flat">
          <a:solidFill>
            <a:schemeClr val="tx1"/>
          </a:solidFill>
          <a:miter lim="800000"/>
          <a:tailEnd type="none" w="med" len="lg"/>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square" lIns="36000" tIns="36000" rIns="36000" bIns="36000" rtlCol="0">
        <a:spAutoFit/>
      </a:bodyPr>
      <a:lstStyle>
        <a:defPPr marL="0" indent="0">
          <a:buNone/>
          <a:defRPr sz="1600" dirty="0" smtClean="0"/>
        </a:defPPr>
      </a:lstStyle>
    </a:txDef>
  </a:objectDefaults>
  <a:extraClrSchemeLst/>
  <a:extLst>
    <a:ext uri="{05A4C25C-085E-4340-85A3-A5531E510DB2}">
      <thm15:themeFamily xmlns:thm15="http://schemas.microsoft.com/office/thememl/2012/main" name="N. TIRR Template 2020 w CE Requirements(5)" id="{DC6C6F32-9208-4127-A218-FD413DADDC16}" vid="{74B63BC4-1977-4258-B91D-FA49B89E2D3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 TIRR Template 2020 w CE Requirements(5)</Template>
  <TotalTime>746</TotalTime>
  <Words>4764</Words>
  <Application>Microsoft Office PowerPoint</Application>
  <PresentationFormat>Widescreen</PresentationFormat>
  <Paragraphs>536</Paragraphs>
  <Slides>61</Slides>
  <Notes>24</Notes>
  <HiddenSlides>0</HiddenSlides>
  <MMClips>2</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61</vt:i4>
      </vt:variant>
    </vt:vector>
  </HeadingPairs>
  <TitlesOfParts>
    <vt:vector size="72" baseType="lpstr">
      <vt:lpstr>Arial</vt:lpstr>
      <vt:lpstr>Arial Narrow</vt:lpstr>
      <vt:lpstr>Arial Unicode MS</vt:lpstr>
      <vt:lpstr>Calibri</vt:lpstr>
      <vt:lpstr>Franklin Gothic Book</vt:lpstr>
      <vt:lpstr>Franklin Gothic Medium</vt:lpstr>
      <vt:lpstr>Gill Sans MT</vt:lpstr>
      <vt:lpstr>Segoe Print</vt:lpstr>
      <vt:lpstr>Tahoma</vt:lpstr>
      <vt:lpstr>Times New Roman</vt:lpstr>
      <vt:lpstr>TIRR Blue</vt:lpstr>
      <vt:lpstr>Strategies for Managing Challenging Behaviors in Children and Adolescents with Traumatic Brain Injury: General Principles</vt:lpstr>
      <vt:lpstr>Learner Objectives</vt:lpstr>
      <vt:lpstr>Faculty Introduction</vt:lpstr>
      <vt:lpstr>AGENDA</vt:lpstr>
      <vt:lpstr>PowerPoint Presentation</vt:lpstr>
      <vt:lpstr>Key Behavioral Treatment Assumptions </vt:lpstr>
      <vt:lpstr>Neurological Origins of Disruptive Behavior in Traumatic Brain Injury</vt:lpstr>
      <vt:lpstr>Psychosocial Origins of Disruptive Behavior in Traumatic Brain Injury</vt:lpstr>
      <vt:lpstr>PowerPoint Presentation</vt:lpstr>
      <vt:lpstr>Common Elements of Behavioral Treatments:</vt:lpstr>
      <vt:lpstr>Behavioral Principles at a Glance</vt:lpstr>
      <vt:lpstr>Reinforcement</vt:lpstr>
      <vt:lpstr>Punishment</vt:lpstr>
      <vt:lpstr>Positive Reinforcement in Action</vt:lpstr>
      <vt:lpstr>Negative Reinforcement in Action</vt:lpstr>
      <vt:lpstr>“Differential” Reinforcement</vt:lpstr>
      <vt:lpstr>Reinforcement Schedules</vt:lpstr>
      <vt:lpstr>Applying in the home or classroom</vt:lpstr>
      <vt:lpstr>Reinforcement to Promote Overlearning</vt:lpstr>
      <vt:lpstr>PowerPoint Presentation</vt:lpstr>
      <vt:lpstr>Before the Task</vt:lpstr>
      <vt:lpstr>Attention Orienting</vt:lpstr>
      <vt:lpstr>Effective Commands</vt:lpstr>
      <vt:lpstr>   </vt:lpstr>
      <vt:lpstr>Differential Attention</vt:lpstr>
      <vt:lpstr>Positive Attention</vt:lpstr>
      <vt:lpstr>Competing Behavior Model </vt:lpstr>
      <vt:lpstr>Competing Behavior Model </vt:lpstr>
      <vt:lpstr>Competing Behavior Model: Case Study 1</vt:lpstr>
      <vt:lpstr>Competing Behavior Model: Case Study 1</vt:lpstr>
      <vt:lpstr>Competing Behavior Model:  Case Study 2</vt:lpstr>
      <vt:lpstr>Competing Behavior Model: Case Study 2</vt:lpstr>
      <vt:lpstr>Competing Behavior Model</vt:lpstr>
      <vt:lpstr>   </vt:lpstr>
      <vt:lpstr>Contextual, Antecedent Focused Model</vt:lpstr>
      <vt:lpstr>Older Children and Adolescents</vt:lpstr>
      <vt:lpstr>Setting Events</vt:lpstr>
      <vt:lpstr>Positive Behavioral Momentum</vt:lpstr>
      <vt:lpstr>Positive Behavioral Momentum</vt:lpstr>
      <vt:lpstr> Create Daily Routines </vt:lpstr>
      <vt:lpstr> Create Daily Routines </vt:lpstr>
      <vt:lpstr> Create Daily Routines </vt:lpstr>
      <vt:lpstr>Choice and Control</vt:lpstr>
      <vt:lpstr> Choice v. No Choice </vt:lpstr>
      <vt:lpstr> Contingency Plans </vt:lpstr>
      <vt:lpstr> Overload </vt:lpstr>
      <vt:lpstr> Escape Communication </vt:lpstr>
      <vt:lpstr>Develop Problem Solving Routines: Case Study </vt:lpstr>
      <vt:lpstr>PowerPoint Presentation</vt:lpstr>
      <vt:lpstr>PowerPoint Presentation</vt:lpstr>
      <vt:lpstr> Teen Online Problem Solving (TOPS)</vt:lpstr>
      <vt:lpstr>PowerPoint Presentation</vt:lpstr>
      <vt:lpstr>Teen Online Problem Solving (TOPS)</vt:lpstr>
      <vt:lpstr>Presentation Review / In Summary</vt:lpstr>
      <vt:lpstr>References</vt:lpstr>
      <vt:lpstr>PowerPoint Presentation</vt:lpstr>
      <vt:lpstr>PowerPoint Presentation</vt:lpstr>
      <vt:lpstr>PowerPoint Presentation</vt:lpstr>
      <vt:lpstr>PowerPoint Presentation</vt:lpstr>
      <vt:lpstr>PowerPoint Presentation</vt:lpstr>
      <vt:lpstr>PowerPoint Presentation</vt:lpstr>
    </vt:vector>
  </TitlesOfParts>
  <Company>MHHS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TIRR Memorial Hermann</dc:title>
  <dc:creator>Gibbs, Cullen</dc:creator>
  <cp:lastModifiedBy>Ronda Johnson</cp:lastModifiedBy>
  <cp:revision>69</cp:revision>
  <dcterms:created xsi:type="dcterms:W3CDTF">2020-07-10T20:00:00Z</dcterms:created>
  <dcterms:modified xsi:type="dcterms:W3CDTF">2021-10-09T17:09:26Z</dcterms:modified>
</cp:coreProperties>
</file>