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88" r:id="rId5"/>
    <p:sldId id="258" r:id="rId6"/>
    <p:sldId id="289" r:id="rId7"/>
    <p:sldId id="290" r:id="rId8"/>
    <p:sldId id="291" r:id="rId9"/>
    <p:sldId id="292" r:id="rId10"/>
    <p:sldId id="293" r:id="rId11"/>
    <p:sldId id="310" r:id="rId12"/>
    <p:sldId id="311" r:id="rId13"/>
    <p:sldId id="314" r:id="rId14"/>
    <p:sldId id="315" r:id="rId15"/>
    <p:sldId id="316" r:id="rId16"/>
    <p:sldId id="312" r:id="rId17"/>
    <p:sldId id="313" r:id="rId18"/>
    <p:sldId id="317" r:id="rId19"/>
    <p:sldId id="294" r:id="rId20"/>
    <p:sldId id="295" r:id="rId21"/>
    <p:sldId id="296" r:id="rId22"/>
    <p:sldId id="297" r:id="rId23"/>
    <p:sldId id="298" r:id="rId24"/>
    <p:sldId id="299" r:id="rId25"/>
    <p:sldId id="302" r:id="rId26"/>
    <p:sldId id="303" r:id="rId27"/>
    <p:sldId id="305" r:id="rId28"/>
    <p:sldId id="306" r:id="rId29"/>
    <p:sldId id="307" r:id="rId30"/>
    <p:sldId id="308" r:id="rId31"/>
    <p:sldId id="309" r:id="rId32"/>
  </p:sldIdLst>
  <p:sldSz cx="12192000" cy="6858000"/>
  <p:notesSz cx="6858000" cy="1476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D02541-AD8F-4F35-9752-541A8E113173}" v="1" dt="2021-10-23T15:21:13.7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134" autoAdjust="0"/>
  </p:normalViewPr>
  <p:slideViewPr>
    <p:cSldViewPr snapToGrid="0" snapToObjects="1">
      <p:cViewPr varScale="1">
        <p:scale>
          <a:sx n="95" d="100"/>
          <a:sy n="95" d="100"/>
        </p:scale>
        <p:origin x="104" y="3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Kaufman" userId="927063f06ce58f64" providerId="LiveId" clId="{2ED02541-AD8F-4F35-9752-541A8E113173}"/>
    <pc:docChg chg="modSld">
      <pc:chgData name="Brian Kaufman" userId="927063f06ce58f64" providerId="LiveId" clId="{2ED02541-AD8F-4F35-9752-541A8E113173}" dt="2021-10-23T15:21:13.781" v="0" actId="1076"/>
      <pc:docMkLst>
        <pc:docMk/>
      </pc:docMkLst>
      <pc:sldChg chg="modSp">
        <pc:chgData name="Brian Kaufman" userId="927063f06ce58f64" providerId="LiveId" clId="{2ED02541-AD8F-4F35-9752-541A8E113173}" dt="2021-10-23T15:21:13.781" v="0" actId="1076"/>
        <pc:sldMkLst>
          <pc:docMk/>
          <pc:sldMk cId="4058699261" sldId="288"/>
        </pc:sldMkLst>
        <pc:picChg chg="mod">
          <ac:chgData name="Brian Kaufman" userId="927063f06ce58f64" providerId="LiveId" clId="{2ED02541-AD8F-4F35-9752-541A8E113173}" dt="2021-10-23T15:21:13.781" v="0" actId="1076"/>
          <ac:picMkLst>
            <pc:docMk/>
            <pc:sldMk cId="4058699261" sldId="288"/>
            <ac:picMk id="1026" creationId="{9E4ACBFB-328C-4349-A0EA-27668B37073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7F745-73F7-5A41-BA9F-51B04CA15422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D5DEA-E8A1-ED42-88D9-EBA89DF86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40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95F46-FF41-49F4-8858-909994D85D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1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Elbow </a:t>
            </a:r>
            <a:r>
              <a:rPr lang="en-US" dirty="0">
                <a:sym typeface="Wingdings" panose="05000000000000000000" pitchFamily="2" charset="2"/>
              </a:rPr>
              <a:t> contracture release through transverse incision allowing for Z lengthening of biceps and brachialis muscles</a:t>
            </a:r>
          </a:p>
          <a:p>
            <a:r>
              <a:rPr lang="en-US" dirty="0">
                <a:sym typeface="Wingdings" panose="05000000000000000000" pitchFamily="2" charset="2"/>
              </a:rPr>
              <a:t>Wrist  flexible deformity can use Green transfer (FCU to ECRB). Can improve forearm pronation and wrist flexion</a:t>
            </a:r>
          </a:p>
          <a:p>
            <a:r>
              <a:rPr lang="en-US" dirty="0">
                <a:sym typeface="Wingdings" panose="05000000000000000000" pitchFamily="2" charset="2"/>
              </a:rPr>
              <a:t>Severe contracture improved with fusion with dorsal wrist plate  little functional gain, but hand hygiene improved. Satisfaction high</a:t>
            </a:r>
          </a:p>
          <a:p>
            <a:r>
              <a:rPr lang="en-US" dirty="0">
                <a:sym typeface="Wingdings" panose="05000000000000000000" pitchFamily="2" charset="2"/>
              </a:rPr>
              <a:t>Fingers  correction of wrist flexion may reveal underlying finger flexion contractures. Managed with either </a:t>
            </a:r>
            <a:r>
              <a:rPr lang="en-US" dirty="0" err="1">
                <a:sym typeface="Wingdings" panose="05000000000000000000" pitchFamily="2" charset="2"/>
              </a:rPr>
              <a:t>botox</a:t>
            </a:r>
            <a:r>
              <a:rPr lang="en-US" dirty="0">
                <a:sym typeface="Wingdings" panose="05000000000000000000" pitchFamily="2" charset="2"/>
              </a:rPr>
              <a:t> and/or tendon transfers</a:t>
            </a:r>
          </a:p>
          <a:p>
            <a:r>
              <a:rPr lang="en-US" dirty="0">
                <a:sym typeface="Wingdings" panose="05000000000000000000" pitchFamily="2" charset="2"/>
              </a:rPr>
              <a:t>Thumb  various tendon transfers depending on type and severity of deformity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D5DEA-E8A1-ED42-88D9-EBA89DF866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2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4183-6365-7F43-9FAF-4CDF3B6F6B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Shoulders, Elbows, Knees, and Toes…and Everything in Between</a:t>
            </a:r>
            <a:br>
              <a:rPr lang="en-US" sz="5400" dirty="0"/>
            </a:br>
            <a:br>
              <a:rPr lang="en-US" sz="5400" dirty="0"/>
            </a:br>
            <a:r>
              <a:rPr lang="en-US" sz="4000" dirty="0"/>
              <a:t>The Orthopaedic Management of Brain Injury Patients </a:t>
            </a:r>
          </a:p>
        </p:txBody>
      </p:sp>
      <p:pic>
        <p:nvPicPr>
          <p:cNvPr id="1026" name="Picture 2" descr="Image result for university of texas department of orthopedic surgery">
            <a:extLst>
              <a:ext uri="{FF2B5EF4-FFF2-40B4-BE49-F238E27FC236}">
                <a16:creationId xmlns:a16="http://schemas.microsoft.com/office/drawing/2014/main" id="{9E4ACBFB-328C-4349-A0EA-27668B370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9723" r="9122" b="32619"/>
          <a:stretch/>
        </p:blipFill>
        <p:spPr bwMode="auto">
          <a:xfrm>
            <a:off x="0" y="-215153"/>
            <a:ext cx="4028303" cy="108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A4E09-59F7-4B19-A5C0-5D2A98BC61CB}"/>
              </a:ext>
            </a:extLst>
          </p:cNvPr>
          <p:cNvSpPr txBox="1"/>
          <p:nvPr/>
        </p:nvSpPr>
        <p:spPr>
          <a:xfrm>
            <a:off x="1212112" y="4335745"/>
            <a:ext cx="9943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Brian E. Kaufman, MD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>
                <a:solidFill>
                  <a:schemeClr val="tx2"/>
                </a:solidFill>
              </a:rPr>
              <a:t>Assistant Professor of Surgery and Perioperative Care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Dell Medical School, The University of Texas at Austin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>
                <a:solidFill>
                  <a:schemeClr val="tx2"/>
                </a:solidFill>
              </a:rPr>
              <a:t>Chief of Orthopedic Surgery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Dell Children’s Medical Center of Central Texas</a:t>
            </a:r>
          </a:p>
        </p:txBody>
      </p:sp>
    </p:spTree>
    <p:extLst>
      <p:ext uri="{BB962C8B-B14F-4D97-AF65-F5344CB8AC3E}">
        <p14:creationId xmlns:p14="http://schemas.microsoft.com/office/powerpoint/2010/main" val="405869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Deformity:</a:t>
            </a:r>
          </a:p>
          <a:p>
            <a:pPr lvl="1"/>
            <a:r>
              <a:rPr lang="en-US" dirty="0"/>
              <a:t>Adductor &amp; flexor contracture</a:t>
            </a:r>
          </a:p>
          <a:p>
            <a:pPr lvl="1"/>
            <a:r>
              <a:rPr lang="en-US" dirty="0"/>
              <a:t>Leads to progressive subluxation</a:t>
            </a:r>
          </a:p>
          <a:p>
            <a:pPr lvl="1"/>
            <a:r>
              <a:rPr lang="en-US" dirty="0"/>
              <a:t>Eventual dislocation</a:t>
            </a:r>
          </a:p>
          <a:p>
            <a:pPr lvl="1"/>
            <a:endParaRPr lang="en-US" dirty="0"/>
          </a:p>
          <a:p>
            <a:r>
              <a:rPr lang="en-US" dirty="0"/>
              <a:t>Functional Impairment:</a:t>
            </a:r>
          </a:p>
          <a:p>
            <a:pPr lvl="1"/>
            <a:r>
              <a:rPr lang="en-US" dirty="0"/>
              <a:t>Loss of motion </a:t>
            </a:r>
            <a:r>
              <a:rPr lang="en-US" dirty="0">
                <a:sym typeface="Wingdings" panose="05000000000000000000" pitchFamily="2" charset="2"/>
              </a:rPr>
              <a:t> hip abduction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Difficulty with diapering/perineal care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Dislocated hips  arthritis  pain  decreased sitting 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04FC47-6301-4521-9DB3-7EA8E6F92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66" t="15521" r="16829" b="12604"/>
          <a:stretch/>
        </p:blipFill>
        <p:spPr>
          <a:xfrm>
            <a:off x="7037495" y="1978608"/>
            <a:ext cx="4285297" cy="3614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3956A-4BEB-4E35-B2A0-0256756181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83" t="9375" r="13704" b="5001"/>
          <a:stretch/>
        </p:blipFill>
        <p:spPr>
          <a:xfrm>
            <a:off x="7037495" y="1845734"/>
            <a:ext cx="4459580" cy="4105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ED4515-8940-47BF-B415-0AE9726F8D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05" t="25333" r="19676" b="23854"/>
          <a:stretch/>
        </p:blipFill>
        <p:spPr>
          <a:xfrm>
            <a:off x="6756256" y="2149450"/>
            <a:ext cx="5022058" cy="3484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C611AB-E48A-417C-B120-BD041BDC2B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19" t="13229" r="17523" b="6822"/>
          <a:stretch/>
        </p:blipFill>
        <p:spPr>
          <a:xfrm>
            <a:off x="6723851" y="1778183"/>
            <a:ext cx="5086868" cy="4411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3F869A-672A-433A-8541-F2F209B388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463" t="13229" r="9468" b="8541"/>
          <a:stretch/>
        </p:blipFill>
        <p:spPr>
          <a:xfrm>
            <a:off x="6697093" y="1778183"/>
            <a:ext cx="5081221" cy="441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9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Non-Operative Management:</a:t>
            </a:r>
          </a:p>
          <a:p>
            <a:pPr lvl="1"/>
            <a:r>
              <a:rPr lang="en-US" dirty="0"/>
              <a:t>Surveillance is key!</a:t>
            </a:r>
          </a:p>
          <a:p>
            <a:pPr lvl="1"/>
            <a:r>
              <a:rPr lang="en-US" dirty="0"/>
              <a:t>Botox + physical therapy</a:t>
            </a:r>
          </a:p>
          <a:p>
            <a:endParaRPr lang="en-US" dirty="0"/>
          </a:p>
          <a:p>
            <a:r>
              <a:rPr lang="en-US" dirty="0"/>
              <a:t>Operative Management:</a:t>
            </a:r>
          </a:p>
          <a:p>
            <a:pPr lvl="1"/>
            <a:r>
              <a:rPr lang="en-US" dirty="0"/>
              <a:t>Soft tissue releases</a:t>
            </a:r>
          </a:p>
          <a:p>
            <a:pPr lvl="1"/>
            <a:r>
              <a:rPr lang="en-US" dirty="0"/>
              <a:t>Varus </a:t>
            </a:r>
            <a:r>
              <a:rPr lang="en-US" dirty="0" err="1"/>
              <a:t>derotational</a:t>
            </a:r>
            <a:r>
              <a:rPr lang="en-US" dirty="0"/>
              <a:t> osteotomy</a:t>
            </a:r>
          </a:p>
          <a:p>
            <a:pPr lvl="1"/>
            <a:r>
              <a:rPr lang="en-US" dirty="0"/>
              <a:t>Pelvic osteotomy 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D0121-2D92-4CDB-BE6A-5DE5280AA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02" t="22291" r="62106" b="34479"/>
          <a:stretch/>
        </p:blipFill>
        <p:spPr>
          <a:xfrm>
            <a:off x="9986963" y="100013"/>
            <a:ext cx="2035968" cy="2964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AAF1A-6269-4EA3-B8CF-44EF95B320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16" t="42500" r="27037" b="8750"/>
          <a:stretch/>
        </p:blipFill>
        <p:spPr>
          <a:xfrm>
            <a:off x="4657724" y="2085975"/>
            <a:ext cx="5227044" cy="35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Knees: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Deformity:</a:t>
            </a:r>
          </a:p>
          <a:p>
            <a:pPr lvl="1"/>
            <a:r>
              <a:rPr lang="en-US" dirty="0"/>
              <a:t>Flexion contracture</a:t>
            </a:r>
          </a:p>
          <a:p>
            <a:endParaRPr lang="en-US" dirty="0"/>
          </a:p>
          <a:p>
            <a:r>
              <a:rPr lang="en-US" dirty="0"/>
              <a:t>Functional Impairment:</a:t>
            </a:r>
          </a:p>
          <a:p>
            <a:pPr lvl="1"/>
            <a:r>
              <a:rPr lang="en-US" dirty="0"/>
              <a:t>Crouch gait</a:t>
            </a:r>
          </a:p>
          <a:p>
            <a:pPr lvl="1"/>
            <a:r>
              <a:rPr lang="en-US" dirty="0"/>
              <a:t>Difficulty with transfers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E6241-9303-4DE8-AF61-0A1549994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045" y="1896851"/>
            <a:ext cx="4991145" cy="39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5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Knees: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Non-Operative Management:</a:t>
            </a:r>
          </a:p>
          <a:p>
            <a:pPr lvl="1"/>
            <a:r>
              <a:rPr lang="en-US" dirty="0"/>
              <a:t>Botox + physical therapy</a:t>
            </a:r>
          </a:p>
          <a:p>
            <a:pPr lvl="1"/>
            <a:r>
              <a:rPr lang="en-US" dirty="0"/>
              <a:t>Knee immobilizers</a:t>
            </a:r>
          </a:p>
          <a:p>
            <a:endParaRPr lang="en-US" dirty="0"/>
          </a:p>
          <a:p>
            <a:r>
              <a:rPr lang="en-US" dirty="0"/>
              <a:t>Operative Management:</a:t>
            </a:r>
          </a:p>
          <a:p>
            <a:pPr lvl="1"/>
            <a:r>
              <a:rPr lang="en-US" dirty="0"/>
              <a:t>Hamstring lengthening</a:t>
            </a:r>
          </a:p>
          <a:p>
            <a:pPr lvl="1"/>
            <a:r>
              <a:rPr lang="en-US" dirty="0"/>
              <a:t>Posterior capsule release</a:t>
            </a:r>
          </a:p>
          <a:p>
            <a:pPr lvl="1"/>
            <a:r>
              <a:rPr lang="en-US" dirty="0"/>
              <a:t>Extension osteotomy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31D7A-3E30-466B-88F8-ADA8DD09F5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57" t="27812" r="61968" b="28541"/>
          <a:stretch/>
        </p:blipFill>
        <p:spPr>
          <a:xfrm>
            <a:off x="10006238" y="112155"/>
            <a:ext cx="1993106" cy="2993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6B6572-FE52-42A7-96F5-B9BE8F49C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439" y="2039850"/>
            <a:ext cx="1528549" cy="4089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161A6A-D78A-4A88-B766-FD69E9364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883" y="2335551"/>
            <a:ext cx="2074460" cy="3498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317E4A-CDCD-4EE6-AB3F-7A7F3007E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551" y="2106270"/>
            <a:ext cx="4660792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 and Ankle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Deformity:</a:t>
            </a:r>
          </a:p>
          <a:p>
            <a:pPr lvl="1"/>
            <a:r>
              <a:rPr lang="en-US" dirty="0" err="1"/>
              <a:t>Equinus</a:t>
            </a:r>
            <a:r>
              <a:rPr lang="en-US" dirty="0"/>
              <a:t> contracture</a:t>
            </a:r>
          </a:p>
          <a:p>
            <a:pPr lvl="1"/>
            <a:r>
              <a:rPr lang="en-US" dirty="0"/>
              <a:t>Flat feet</a:t>
            </a:r>
          </a:p>
          <a:p>
            <a:endParaRPr lang="en-US" dirty="0"/>
          </a:p>
          <a:p>
            <a:r>
              <a:rPr lang="en-US" dirty="0"/>
              <a:t>Functional Impairment:</a:t>
            </a:r>
          </a:p>
          <a:p>
            <a:pPr lvl="1"/>
            <a:r>
              <a:rPr lang="en-US" dirty="0"/>
              <a:t>Gait impairment</a:t>
            </a:r>
          </a:p>
          <a:p>
            <a:pPr lvl="1"/>
            <a:r>
              <a:rPr lang="en-US" dirty="0"/>
              <a:t>Skin breakdown</a:t>
            </a:r>
          </a:p>
          <a:p>
            <a:pPr lvl="1"/>
            <a:r>
              <a:rPr lang="en-US" dirty="0"/>
              <a:t>Inability to wear shoes</a:t>
            </a:r>
          </a:p>
          <a:p>
            <a:pPr lvl="1"/>
            <a:r>
              <a:rPr lang="en-US" dirty="0"/>
              <a:t>Difficulty with positioning in wheelchair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728D2-79EE-4F70-9910-F87C33432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6913" r="33537" b="22979"/>
          <a:stretch/>
        </p:blipFill>
        <p:spPr>
          <a:xfrm>
            <a:off x="5912795" y="1845734"/>
            <a:ext cx="2415701" cy="4135874"/>
          </a:xfrm>
          <a:prstGeom prst="rect">
            <a:avLst/>
          </a:prstGeom>
        </p:spPr>
      </p:pic>
      <p:pic>
        <p:nvPicPr>
          <p:cNvPr id="1026" name="Picture 2" descr="Equinus: Compensation Above and Below The Ankle">
            <a:extLst>
              <a:ext uri="{FF2B5EF4-FFF2-40B4-BE49-F238E27FC236}">
                <a16:creationId xmlns:a16="http://schemas.microsoft.com/office/drawing/2014/main" id="{EB06CFEF-9EC3-452E-B0CE-E992D771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32" y="2682163"/>
            <a:ext cx="2870030" cy="22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480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 and Ankle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Non-Operative Management:</a:t>
            </a:r>
          </a:p>
          <a:p>
            <a:pPr lvl="1"/>
            <a:r>
              <a:rPr lang="en-US" dirty="0"/>
              <a:t>Botox + physical therapy</a:t>
            </a:r>
          </a:p>
          <a:p>
            <a:pPr lvl="1"/>
            <a:r>
              <a:rPr lang="en-US" dirty="0"/>
              <a:t>Bracing </a:t>
            </a:r>
            <a:r>
              <a:rPr lang="en-US" dirty="0">
                <a:sym typeface="Wingdings" panose="05000000000000000000" pitchFamily="2" charset="2"/>
              </a:rPr>
              <a:t> AFO vs. GRAFO vs. SMO</a:t>
            </a:r>
            <a:endParaRPr lang="en-US" dirty="0"/>
          </a:p>
          <a:p>
            <a:endParaRPr lang="en-US" dirty="0"/>
          </a:p>
          <a:p>
            <a:r>
              <a:rPr lang="en-US" dirty="0"/>
              <a:t>Operative Management:</a:t>
            </a:r>
          </a:p>
          <a:p>
            <a:pPr lvl="1"/>
            <a:r>
              <a:rPr lang="en-US" dirty="0"/>
              <a:t>Heel cord lengthening</a:t>
            </a:r>
          </a:p>
          <a:p>
            <a:pPr lvl="1"/>
            <a:r>
              <a:rPr lang="en-US" dirty="0"/>
              <a:t>Flat foot reconstruction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6E092-B2FF-4F60-9C8E-61ACA753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71" t="19291" r="59389" b="40709"/>
          <a:stretch/>
        </p:blipFill>
        <p:spPr>
          <a:xfrm>
            <a:off x="10378247" y="107005"/>
            <a:ext cx="1621145" cy="24578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CAC2B1-B7D1-4567-A229-9BD5F2CB91B8}"/>
              </a:ext>
            </a:extLst>
          </p:cNvPr>
          <p:cNvGrpSpPr/>
          <p:nvPr/>
        </p:nvGrpSpPr>
        <p:grpSpPr>
          <a:xfrm>
            <a:off x="5370052" y="2441642"/>
            <a:ext cx="6629340" cy="3287042"/>
            <a:chOff x="5370052" y="2441642"/>
            <a:chExt cx="6629340" cy="3287042"/>
          </a:xfrm>
        </p:grpSpPr>
        <p:pic>
          <p:nvPicPr>
            <p:cNvPr id="2050" name="Picture 2" descr="Side Element AFO | Kinetic Research">
              <a:extLst>
                <a:ext uri="{FF2B5EF4-FFF2-40B4-BE49-F238E27FC236}">
                  <a16:creationId xmlns:a16="http://schemas.microsoft.com/office/drawing/2014/main" id="{3E9B2F4C-3207-45DD-AC6D-A09243606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5" t="7943" r="25414" b="6821"/>
            <a:stretch/>
          </p:blipFill>
          <p:spPr bwMode="auto">
            <a:xfrm>
              <a:off x="7278744" y="2441642"/>
              <a:ext cx="2051302" cy="3287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FO / GRAFO">
              <a:extLst>
                <a:ext uri="{FF2B5EF4-FFF2-40B4-BE49-F238E27FC236}">
                  <a16:creationId xmlns:a16="http://schemas.microsoft.com/office/drawing/2014/main" id="{3E1B9419-4FF6-4201-88C5-261DA22EEB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8" t="9929" r="35223" b="9929"/>
            <a:stretch/>
          </p:blipFill>
          <p:spPr bwMode="auto">
            <a:xfrm flipH="1">
              <a:off x="5370052" y="2538011"/>
              <a:ext cx="1924981" cy="3190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Supra-malleolar orthosis (SMO) - Orthomerica - pediatric">
              <a:extLst>
                <a:ext uri="{FF2B5EF4-FFF2-40B4-BE49-F238E27FC236}">
                  <a16:creationId xmlns:a16="http://schemas.microsoft.com/office/drawing/2014/main" id="{6F6A7695-E202-491E-9F43-B7D4A7705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46129" y="3312811"/>
              <a:ext cx="2553263" cy="2093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57EA0D-D13F-4471-86EE-D4040E6EC156}"/>
              </a:ext>
            </a:extLst>
          </p:cNvPr>
          <p:cNvGrpSpPr/>
          <p:nvPr/>
        </p:nvGrpSpPr>
        <p:grpSpPr>
          <a:xfrm>
            <a:off x="5065084" y="2887067"/>
            <a:ext cx="6722575" cy="2937986"/>
            <a:chOff x="5065084" y="2887067"/>
            <a:chExt cx="6722575" cy="29379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27BFFB-0F62-4CC6-B0E7-241D1D295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037" t="73901" r="52138" b="15062"/>
            <a:stretch/>
          </p:blipFill>
          <p:spPr>
            <a:xfrm>
              <a:off x="5065084" y="2903706"/>
              <a:ext cx="3592912" cy="13258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015CB0-37E6-4C27-8D51-C9A349BCF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7340" t="30071" r="45835" b="57687"/>
            <a:stretch/>
          </p:blipFill>
          <p:spPr>
            <a:xfrm>
              <a:off x="5065084" y="4337887"/>
              <a:ext cx="3633555" cy="14871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5043C5-4E60-476C-A55E-87D0B9811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0771" t="25333" r="41251" b="38327"/>
            <a:stretch/>
          </p:blipFill>
          <p:spPr>
            <a:xfrm>
              <a:off x="9203725" y="2887067"/>
              <a:ext cx="2583934" cy="2937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16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Spine: What is Scoliosis?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38467"/>
            <a:ext cx="10058400" cy="4023360"/>
          </a:xfrm>
        </p:spPr>
        <p:txBody>
          <a:bodyPr/>
          <a:lstStyle/>
          <a:p>
            <a:r>
              <a:rPr lang="en-US" dirty="0"/>
              <a:t>3D Deformity:</a:t>
            </a:r>
          </a:p>
          <a:p>
            <a:pPr lvl="1"/>
            <a:r>
              <a:rPr lang="en-US" dirty="0"/>
              <a:t>Frontal plane (coronal)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Side plane (sagittal)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Rotation (axial)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B2C67A-3202-49CF-B816-0088845523F5}"/>
              </a:ext>
            </a:extLst>
          </p:cNvPr>
          <p:cNvGrpSpPr/>
          <p:nvPr/>
        </p:nvGrpSpPr>
        <p:grpSpPr>
          <a:xfrm>
            <a:off x="5798572" y="1845734"/>
            <a:ext cx="5134132" cy="4364775"/>
            <a:chOff x="5464174" y="1778000"/>
            <a:chExt cx="5134132" cy="436477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C8B9A7E-D0A3-4938-98F2-A125E925AF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00" r="40238"/>
            <a:stretch/>
          </p:blipFill>
          <p:spPr bwMode="auto">
            <a:xfrm>
              <a:off x="5464174" y="1778000"/>
              <a:ext cx="2917826" cy="436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FC992987-17A2-402F-A18E-E2DA34A1F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7805" y="1778000"/>
              <a:ext cx="1920501" cy="436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BDCE84F-52D4-483C-8635-BAE1E1306F05}"/>
              </a:ext>
            </a:extLst>
          </p:cNvPr>
          <p:cNvGrpSpPr/>
          <p:nvPr/>
        </p:nvGrpSpPr>
        <p:grpSpPr>
          <a:xfrm>
            <a:off x="6335274" y="1845733"/>
            <a:ext cx="4191046" cy="4364775"/>
            <a:chOff x="1710266" y="1794933"/>
            <a:chExt cx="4191046" cy="4364775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C63F315-496C-49F4-A933-3B571A373C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28" t="40568"/>
            <a:stretch/>
          </p:blipFill>
          <p:spPr bwMode="auto">
            <a:xfrm>
              <a:off x="1710266" y="1794933"/>
              <a:ext cx="2044173" cy="436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7550727D-DDE4-4B89-95C7-AE44B3EBB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26" y="1794933"/>
              <a:ext cx="1789686" cy="436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4FAB43-3C2C-4F0B-B99E-F1F170E5A195}"/>
              </a:ext>
            </a:extLst>
          </p:cNvPr>
          <p:cNvGrpSpPr/>
          <p:nvPr/>
        </p:nvGrpSpPr>
        <p:grpSpPr>
          <a:xfrm>
            <a:off x="4511611" y="1767791"/>
            <a:ext cx="6864529" cy="4364774"/>
            <a:chOff x="-931335" y="1794933"/>
            <a:chExt cx="6864529" cy="436477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562A2D5-682E-41F9-B4C9-5CB2D87619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4" r="4688" b="59215"/>
            <a:stretch/>
          </p:blipFill>
          <p:spPr bwMode="auto">
            <a:xfrm flipV="1">
              <a:off x="-931335" y="2712765"/>
              <a:ext cx="3720625" cy="2529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89BC4B59-D20D-4FD6-9EF0-C6F7F69F3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624" y="1794933"/>
              <a:ext cx="2964570" cy="4364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850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Curves After Brain Injury are Different!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Hyperkyphosis</a:t>
            </a:r>
            <a:endParaRPr lang="en-US" dirty="0"/>
          </a:p>
          <a:p>
            <a:pPr lvl="1"/>
            <a:r>
              <a:rPr lang="en-US" dirty="0"/>
              <a:t>Increased forward curve</a:t>
            </a:r>
          </a:p>
          <a:p>
            <a:pPr lvl="1"/>
            <a:r>
              <a:rPr lang="en-US" dirty="0"/>
              <a:t>Common at mid-portion of spine</a:t>
            </a:r>
          </a:p>
          <a:p>
            <a:pPr lvl="1"/>
            <a:r>
              <a:rPr lang="en-US" dirty="0"/>
              <a:t>Watch for pressure sores </a:t>
            </a:r>
          </a:p>
          <a:p>
            <a:pPr lvl="1"/>
            <a:r>
              <a:rPr lang="en-US" dirty="0"/>
              <a:t>Difficulty with seating</a:t>
            </a:r>
          </a:p>
          <a:p>
            <a:pPr lvl="1"/>
            <a:endParaRPr lang="en-US" dirty="0"/>
          </a:p>
          <a:p>
            <a:r>
              <a:rPr lang="en-US" dirty="0" err="1"/>
              <a:t>Hyperlordosis</a:t>
            </a:r>
            <a:endParaRPr lang="en-US" dirty="0"/>
          </a:p>
          <a:p>
            <a:pPr lvl="1"/>
            <a:r>
              <a:rPr lang="en-US" dirty="0"/>
              <a:t>Increased sway in lower spine</a:t>
            </a:r>
          </a:p>
          <a:p>
            <a:pPr lvl="1"/>
            <a:r>
              <a:rPr lang="en-US" dirty="0"/>
              <a:t>Can increase pressure on ischium</a:t>
            </a:r>
          </a:p>
          <a:p>
            <a:pPr lvl="1"/>
            <a:r>
              <a:rPr lang="en-US" dirty="0"/>
              <a:t>Difficulty with seating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56A68-86C8-406C-B7FF-A5DACAFCD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43" t="17182" r="31957" b="16119"/>
          <a:stretch/>
        </p:blipFill>
        <p:spPr>
          <a:xfrm>
            <a:off x="5853689" y="1834649"/>
            <a:ext cx="2322902" cy="4355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A78E9-8ECB-475D-8375-4119A5E2E6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500" t="9720" r="31304" b="9720"/>
          <a:stretch/>
        </p:blipFill>
        <p:spPr>
          <a:xfrm>
            <a:off x="8510546" y="1834650"/>
            <a:ext cx="2038184" cy="43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Forget About the Pelvis!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Pelvis tilts opposite of large curves</a:t>
            </a:r>
          </a:p>
          <a:p>
            <a:endParaRPr lang="en-US" dirty="0"/>
          </a:p>
          <a:p>
            <a:r>
              <a:rPr lang="en-US" dirty="0"/>
              <a:t>Ribs can impinge on the pelvis</a:t>
            </a:r>
          </a:p>
          <a:p>
            <a:endParaRPr lang="en-US" dirty="0"/>
          </a:p>
          <a:p>
            <a:r>
              <a:rPr lang="en-US" dirty="0"/>
              <a:t>Uneven pressure on the ischium</a:t>
            </a:r>
          </a:p>
          <a:p>
            <a:endParaRPr lang="en-US" dirty="0"/>
          </a:p>
          <a:p>
            <a:r>
              <a:rPr lang="en-US" dirty="0"/>
              <a:t>Pelvic obliquity &gt; 12˚ </a:t>
            </a:r>
            <a:r>
              <a:rPr lang="en-US" dirty="0">
                <a:sym typeface="Wingdings" panose="05000000000000000000" pitchFamily="2" charset="2"/>
              </a:rPr>
              <a:t> uneven weight distribution 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pelvic obliquity">
            <a:extLst>
              <a:ext uri="{FF2B5EF4-FFF2-40B4-BE49-F238E27FC236}">
                <a16:creationId xmlns:a16="http://schemas.microsoft.com/office/drawing/2014/main" id="{7D9A5CAD-B5DC-478C-B738-B8D0C381C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995276"/>
            <a:ext cx="24765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E4A29-CF3D-4778-8432-3D3D3921CB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109" t="16584" r="31195" b="11865"/>
          <a:stretch/>
        </p:blipFill>
        <p:spPr>
          <a:xfrm>
            <a:off x="6896021" y="1831933"/>
            <a:ext cx="2581963" cy="4383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1BE44-9416-4B63-9EEF-A69F6B6E22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522" t="17955" r="32301" b="14402"/>
          <a:stretch/>
        </p:blipFill>
        <p:spPr>
          <a:xfrm>
            <a:off x="9583446" y="1831932"/>
            <a:ext cx="2440907" cy="43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Your Child Develop Scoliosis?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760181" cy="4023360"/>
          </a:xfrm>
        </p:spPr>
        <p:txBody>
          <a:bodyPr/>
          <a:lstStyle/>
          <a:p>
            <a:r>
              <a:rPr lang="en-US" dirty="0"/>
              <a:t>Exact mechanism </a:t>
            </a:r>
            <a:r>
              <a:rPr lang="en-US" dirty="0">
                <a:sym typeface="Wingdings" panose="05000000000000000000" pitchFamily="2" charset="2"/>
              </a:rPr>
              <a:t> unknown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More severe brain injury  more likely to have scoliosis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70% of severe CP patients have a curve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EA660-2987-4D75-A7FD-572A08E4B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52" t="6354" r="25870" b="2392"/>
          <a:stretch/>
        </p:blipFill>
        <p:spPr>
          <a:xfrm>
            <a:off x="5722781" y="1808732"/>
            <a:ext cx="2917636" cy="4471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DF51B-AB9D-4288-B06C-532A026596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67" t="27778" r="39166" b="17407"/>
          <a:stretch/>
        </p:blipFill>
        <p:spPr>
          <a:xfrm>
            <a:off x="9039450" y="1845733"/>
            <a:ext cx="2396854" cy="4434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606BA-9548-4563-B957-103A4F66FF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963" t="14894" r="33856" b="16738"/>
          <a:stretch/>
        </p:blipFill>
        <p:spPr>
          <a:xfrm>
            <a:off x="7446300" y="1808731"/>
            <a:ext cx="2578815" cy="44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3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But First, Who I Am: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new jersey springs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56" y="1878348"/>
            <a:ext cx="4224884" cy="1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702248" y="3616145"/>
            <a:ext cx="5208299" cy="2485254"/>
            <a:chOff x="339436" y="3701875"/>
            <a:chExt cx="5208299" cy="2485254"/>
          </a:xfrm>
        </p:grpSpPr>
        <p:pic>
          <p:nvPicPr>
            <p:cNvPr id="2054" name="Picture 6" descr="Image result for ai dupont hospital for childr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6" y="4177145"/>
              <a:ext cx="3531829" cy="2009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514819" y="3701875"/>
              <a:ext cx="1032916" cy="534057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096000" y="1780561"/>
            <a:ext cx="4175006" cy="2022348"/>
            <a:chOff x="4648200" y="1405995"/>
            <a:chExt cx="4175006" cy="2022348"/>
          </a:xfrm>
        </p:grpSpPr>
        <p:pic>
          <p:nvPicPr>
            <p:cNvPr id="2052" name="Picture 4" descr="Image result for washington dc skyl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405995"/>
              <a:ext cx="3032006" cy="2022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4648200" y="2590800"/>
              <a:ext cx="1066800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949660" y="4294122"/>
            <a:ext cx="4890654" cy="1736478"/>
            <a:chOff x="4059383" y="4416015"/>
            <a:chExt cx="4890654" cy="173647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059383" y="5126719"/>
              <a:ext cx="1066800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6" name="Picture 8" descr="Image result for austin, tx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073" y="4416015"/>
              <a:ext cx="3622964" cy="173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9F55952-7599-4B9D-A9DD-A39F4E42E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university of texas">
            <a:extLst>
              <a:ext uri="{FF2B5EF4-FFF2-40B4-BE49-F238E27FC236}">
                <a16:creationId xmlns:a16="http://schemas.microsoft.com/office/drawing/2014/main" id="{986A8E35-226D-465B-B028-ECD618F2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0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Scoliosis After Spinal Cord Injury: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Cord Injury with &gt; 1 year of growth remaining </a:t>
            </a:r>
            <a:r>
              <a:rPr lang="en-US" dirty="0">
                <a:sym typeface="Wingdings" panose="05000000000000000000" pitchFamily="2" charset="2"/>
              </a:rPr>
              <a:t> 98% develop scoliosis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3 Causative Factors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Muscle weakness and imbalance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Unreduced fractures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From surgical intervention 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DFD72-22A3-4CDF-B8BD-F5B5AF466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33" t="4158" r="30833" b="4156"/>
          <a:stretch/>
        </p:blipFill>
        <p:spPr>
          <a:xfrm>
            <a:off x="6197600" y="2316005"/>
            <a:ext cx="1953135" cy="3897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81232-2647-46E2-A012-902B215648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8" t="20091" r="32024" b="18927"/>
          <a:stretch/>
        </p:blipFill>
        <p:spPr>
          <a:xfrm>
            <a:off x="8467633" y="2316005"/>
            <a:ext cx="2449369" cy="38973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F40091-5A0D-43F3-AFAE-15A04EE1766F}"/>
              </a:ext>
            </a:extLst>
          </p:cNvPr>
          <p:cNvGrpSpPr/>
          <p:nvPr/>
        </p:nvGrpSpPr>
        <p:grpSpPr>
          <a:xfrm>
            <a:off x="6197600" y="2316005"/>
            <a:ext cx="4540220" cy="3897336"/>
            <a:chOff x="6197600" y="2316005"/>
            <a:chExt cx="4540220" cy="38973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81B171-3EDB-4990-AEAE-3911DE1FC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82" t="17831" r="34176" b="11009"/>
            <a:stretch/>
          </p:blipFill>
          <p:spPr>
            <a:xfrm>
              <a:off x="6197600" y="2316005"/>
              <a:ext cx="2097507" cy="38973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B17C4C-205E-48FB-8041-7C94C0F5D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990" t="5221" r="31609" b="7300"/>
            <a:stretch/>
          </p:blipFill>
          <p:spPr>
            <a:xfrm>
              <a:off x="8646813" y="2316005"/>
              <a:ext cx="2091007" cy="3897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2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Two Cents…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 injury </a:t>
            </a:r>
            <a:r>
              <a:rPr lang="en-US" dirty="0">
                <a:sym typeface="Wingdings" panose="05000000000000000000" pitchFamily="2" charset="2"/>
              </a:rPr>
              <a:t> Muscle imbalance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Muscle imbalance  asymmetric sitting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Asymmetric sitting  abnormal stress on growth plates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Abnormal stress on growth plates  scoliosis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heuter volkmann principle">
            <a:extLst>
              <a:ext uri="{FF2B5EF4-FFF2-40B4-BE49-F238E27FC236}">
                <a16:creationId xmlns:a16="http://schemas.microsoft.com/office/drawing/2014/main" id="{D3864157-195B-4B80-87EF-AB55F40F2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22355" y="1996441"/>
            <a:ext cx="350043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14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Non-Operative Treatment: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Therapy </a:t>
            </a:r>
            <a:r>
              <a:rPr lang="en-US" dirty="0">
                <a:sym typeface="Wingdings" panose="05000000000000000000" pitchFamily="2" charset="2"/>
              </a:rPr>
              <a:t> core strength and seated position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Well-molded wheelchair backs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Bearing weight improves bone health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 definitive evidence bracing prevents or delays surgery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eet Crystal! NS | Wheelchairs 4 Kids">
            <a:extLst>
              <a:ext uri="{FF2B5EF4-FFF2-40B4-BE49-F238E27FC236}">
                <a16:creationId xmlns:a16="http://schemas.microsoft.com/office/drawing/2014/main" id="{F7C7322F-C8B0-48C9-8A44-521A3200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12" y="1845734"/>
            <a:ext cx="2937023" cy="33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53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My Child Wear a Brace?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your goals?</a:t>
            </a:r>
          </a:p>
          <a:p>
            <a:endParaRPr lang="en-US" dirty="0"/>
          </a:p>
          <a:p>
            <a:r>
              <a:rPr lang="en-US" dirty="0"/>
              <a:t>Only rigid braces have any efficacy</a:t>
            </a:r>
          </a:p>
          <a:p>
            <a:pPr lvl="1"/>
            <a:r>
              <a:rPr lang="en-US" dirty="0"/>
              <a:t>At least 12 hours a day</a:t>
            </a:r>
          </a:p>
          <a:p>
            <a:endParaRPr lang="en-US" dirty="0"/>
          </a:p>
          <a:p>
            <a:r>
              <a:rPr lang="en-US" dirty="0"/>
              <a:t>Soft braces do not prevent scoliosis</a:t>
            </a:r>
          </a:p>
          <a:p>
            <a:pPr lvl="1"/>
            <a:r>
              <a:rPr lang="en-US" dirty="0"/>
              <a:t>Role in therapy and seating comfort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spinecor brace">
            <a:extLst>
              <a:ext uri="{FF2B5EF4-FFF2-40B4-BE49-F238E27FC236}">
                <a16:creationId xmlns:a16="http://schemas.microsoft.com/office/drawing/2014/main" id="{EB469A30-7E18-4BE0-817C-E91BEEC9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38" y="1887640"/>
            <a:ext cx="2277291" cy="393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therasuit">
            <a:extLst>
              <a:ext uri="{FF2B5EF4-FFF2-40B4-BE49-F238E27FC236}">
                <a16:creationId xmlns:a16="http://schemas.microsoft.com/office/drawing/2014/main" id="{7628D51E-A970-44B9-BC58-7D3BFC76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63" y="1887640"/>
            <a:ext cx="2893629" cy="42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12AB8F33-1C3A-4B6C-AA43-23DAA56D04DB}"/>
              </a:ext>
            </a:extLst>
          </p:cNvPr>
          <p:cNvSpPr/>
          <p:nvPr/>
        </p:nvSpPr>
        <p:spPr>
          <a:xfrm>
            <a:off x="5794797" y="2703527"/>
            <a:ext cx="2277291" cy="230777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Treatment: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threshold </a:t>
            </a:r>
            <a:r>
              <a:rPr lang="en-US" dirty="0">
                <a:sym typeface="Wingdings" panose="05000000000000000000" pitchFamily="2" charset="2"/>
              </a:rPr>
              <a:t> curves &gt; 50˚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Usually…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Spine surgery is elective!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Surgery can improve quality of life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2265D2-DD33-486E-B059-6D51BD5AEB3D}"/>
              </a:ext>
            </a:extLst>
          </p:cNvPr>
          <p:cNvGrpSpPr/>
          <p:nvPr/>
        </p:nvGrpSpPr>
        <p:grpSpPr>
          <a:xfrm>
            <a:off x="5911677" y="1845734"/>
            <a:ext cx="5328850" cy="4328808"/>
            <a:chOff x="931116" y="1845734"/>
            <a:chExt cx="5328850" cy="4328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A67E7D-5968-4B5C-9A61-347E0928A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915" t="45674" r="56994" b="23262"/>
            <a:stretch/>
          </p:blipFill>
          <p:spPr>
            <a:xfrm>
              <a:off x="931116" y="1845734"/>
              <a:ext cx="2747508" cy="432880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6AFE4F-2A77-40F2-BCE9-437923E7E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112" t="21555" r="35702" b="15324"/>
            <a:stretch/>
          </p:blipFill>
          <p:spPr>
            <a:xfrm>
              <a:off x="3798866" y="1845734"/>
              <a:ext cx="2461100" cy="43288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3F0484-3091-4242-9905-5ABB8C574CA8}"/>
              </a:ext>
            </a:extLst>
          </p:cNvPr>
          <p:cNvGrpSpPr/>
          <p:nvPr/>
        </p:nvGrpSpPr>
        <p:grpSpPr>
          <a:xfrm>
            <a:off x="6273343" y="1840416"/>
            <a:ext cx="4845892" cy="4334126"/>
            <a:chOff x="6516888" y="1845734"/>
            <a:chExt cx="4845892" cy="43341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F01314-FC64-488F-821D-E33F398F1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649" t="21278" r="48936" b="47659"/>
            <a:stretch/>
          </p:blipFill>
          <p:spPr>
            <a:xfrm>
              <a:off x="6516888" y="1845734"/>
              <a:ext cx="2335282" cy="43341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449883-FFE6-4007-9D5E-914012F56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681" t="17589" r="33989" b="13191"/>
            <a:stretch/>
          </p:blipFill>
          <p:spPr>
            <a:xfrm>
              <a:off x="8991395" y="1845734"/>
              <a:ext cx="2371385" cy="4328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2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Treatment: How is it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incision in the back</a:t>
            </a:r>
          </a:p>
          <a:p>
            <a:endParaRPr lang="en-US" dirty="0"/>
          </a:p>
          <a:p>
            <a:r>
              <a:rPr lang="en-US" dirty="0"/>
              <a:t>Spinal muscles moved to the side</a:t>
            </a:r>
          </a:p>
          <a:p>
            <a:endParaRPr lang="en-US" dirty="0"/>
          </a:p>
          <a:p>
            <a:r>
              <a:rPr lang="en-US" dirty="0"/>
              <a:t>Screws and rods inserted</a:t>
            </a:r>
          </a:p>
          <a:p>
            <a:endParaRPr lang="en-US" dirty="0"/>
          </a:p>
          <a:p>
            <a:r>
              <a:rPr lang="en-US" dirty="0"/>
              <a:t>3-5 days in the hospital</a:t>
            </a:r>
          </a:p>
          <a:p>
            <a:endParaRPr lang="en-US" dirty="0"/>
          </a:p>
          <a:p>
            <a:r>
              <a:rPr lang="en-US" dirty="0"/>
              <a:t>Return to full activity by 3-6 months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6A35E-31F7-4AC6-9233-B418B9AF3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14" t="17127" r="11428" b="6238"/>
          <a:stretch/>
        </p:blipFill>
        <p:spPr>
          <a:xfrm>
            <a:off x="6923314" y="1737360"/>
            <a:ext cx="2114145" cy="4474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185A5-731C-4B8A-AFB9-2E3D11E688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81" t="9400" r="32143" b="18503"/>
          <a:stretch/>
        </p:blipFill>
        <p:spPr>
          <a:xfrm>
            <a:off x="9209993" y="1737358"/>
            <a:ext cx="2260369" cy="44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56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Treatment: How to Have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Gather the troops!</a:t>
            </a:r>
          </a:p>
          <a:p>
            <a:endParaRPr lang="en-US" dirty="0"/>
          </a:p>
          <a:p>
            <a:r>
              <a:rPr lang="en-US" dirty="0"/>
              <a:t>Healthy child </a:t>
            </a:r>
            <a:r>
              <a:rPr lang="en-US" dirty="0">
                <a:sym typeface="Wingdings" panose="05000000000000000000" pitchFamily="2" charset="2"/>
              </a:rPr>
              <a:t> fewer complications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Nutritional evaluation critical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Know your surgical team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Don’t be afraid to ask questions!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134715-0B25-48E4-8FEB-522B138B342A}"/>
              </a:ext>
            </a:extLst>
          </p:cNvPr>
          <p:cNvGrpSpPr/>
          <p:nvPr/>
        </p:nvGrpSpPr>
        <p:grpSpPr>
          <a:xfrm>
            <a:off x="6228905" y="1819728"/>
            <a:ext cx="4926775" cy="4366380"/>
            <a:chOff x="5791200" y="1845733"/>
            <a:chExt cx="4926775" cy="43663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40D747-16EA-471E-AA87-57501D64E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667" t="7599" r="30119" b="18926"/>
            <a:stretch/>
          </p:blipFill>
          <p:spPr>
            <a:xfrm>
              <a:off x="5791200" y="1845734"/>
              <a:ext cx="2453729" cy="43663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FA8376-AD19-4988-A1C4-D32A70E75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500" t="7387" r="34286" b="27397"/>
            <a:stretch/>
          </p:blipFill>
          <p:spPr>
            <a:xfrm>
              <a:off x="8548962" y="1845733"/>
              <a:ext cx="2169013" cy="436637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14552F-0455-4C86-8E83-79A163B84BA0}"/>
              </a:ext>
            </a:extLst>
          </p:cNvPr>
          <p:cNvGrpSpPr/>
          <p:nvPr/>
        </p:nvGrpSpPr>
        <p:grpSpPr>
          <a:xfrm>
            <a:off x="6126480" y="1791488"/>
            <a:ext cx="4868147" cy="4422858"/>
            <a:chOff x="632362" y="1763250"/>
            <a:chExt cx="4868147" cy="44228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E02D65-C09A-4794-A698-E82CCD017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309" t="12256" r="33565" b="26973"/>
            <a:stretch/>
          </p:blipFill>
          <p:spPr>
            <a:xfrm>
              <a:off x="632362" y="1763250"/>
              <a:ext cx="2605267" cy="44228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CC5EBC-DB46-4B98-8CF1-3A7188E93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7500" t="9399" r="31404" b="12151"/>
            <a:stretch/>
          </p:blipFill>
          <p:spPr>
            <a:xfrm>
              <a:off x="3385124" y="1763250"/>
              <a:ext cx="2115385" cy="4422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00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056D-8389-4A12-B079-BBAF0BAC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DFD41-3B64-447F-93F9-31D222E86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Brain injuries affect many children annually</a:t>
            </a:r>
          </a:p>
          <a:p>
            <a:endParaRPr lang="en-US" dirty="0"/>
          </a:p>
          <a:p>
            <a:r>
              <a:rPr lang="en-US" dirty="0"/>
              <a:t>Severity of brain injury correlates with risk for </a:t>
            </a:r>
            <a:r>
              <a:rPr lang="en-US" dirty="0" err="1"/>
              <a:t>orthopaedic</a:t>
            </a:r>
            <a:r>
              <a:rPr lang="en-US" dirty="0"/>
              <a:t> pathology</a:t>
            </a:r>
          </a:p>
          <a:p>
            <a:endParaRPr lang="en-US" dirty="0"/>
          </a:p>
          <a:p>
            <a:r>
              <a:rPr lang="en-US" dirty="0"/>
              <a:t>Early non-operative intervention key for upper and lower extremities</a:t>
            </a:r>
          </a:p>
          <a:p>
            <a:endParaRPr lang="en-US" dirty="0"/>
          </a:p>
          <a:p>
            <a:r>
              <a:rPr lang="en-US" dirty="0"/>
              <a:t>Define your treatment goals with your surgeon</a:t>
            </a:r>
          </a:p>
          <a:p>
            <a:endParaRPr lang="en-US" dirty="0"/>
          </a:p>
          <a:p>
            <a:r>
              <a:rPr lang="en-US" dirty="0"/>
              <a:t>Surgery, when done well, improves quality of life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A143D1C5-F618-4856-8E31-30F9E7CE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university of texas">
            <a:extLst>
              <a:ext uri="{FF2B5EF4-FFF2-40B4-BE49-F238E27FC236}">
                <a16:creationId xmlns:a16="http://schemas.microsoft.com/office/drawing/2014/main" id="{5D41821A-7312-4606-B820-C9729DDE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70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056D-8389-4A12-B079-BBAF0BAC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D7709-51CB-44E7-9EAC-C12CAF5AB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B0AAB-B500-4155-A211-13F90AAAB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6" t="21091" r="33785" b="15515"/>
          <a:stretch/>
        </p:blipFill>
        <p:spPr>
          <a:xfrm>
            <a:off x="4362103" y="1737360"/>
            <a:ext cx="3467793" cy="4591535"/>
          </a:xfrm>
          <a:prstGeom prst="rect">
            <a:avLst/>
          </a:prstGeom>
        </p:spPr>
      </p:pic>
      <p:pic>
        <p:nvPicPr>
          <p:cNvPr id="6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C7AC4564-EB4B-4C99-849F-54E5B4AA2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university of texas">
            <a:extLst>
              <a:ext uri="{FF2B5EF4-FFF2-40B4-BE49-F238E27FC236}">
                <a16:creationId xmlns:a16="http://schemas.microsoft.com/office/drawing/2014/main" id="{9A9616CF-1B94-48B8-B1D9-B47B599AD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7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tpomd.com/wordpress/wp-content/uploads/2016/02/CTPO-Central-Location.jpg">
            <a:extLst>
              <a:ext uri="{FF2B5EF4-FFF2-40B4-BE49-F238E27FC236}">
                <a16:creationId xmlns:a16="http://schemas.microsoft.com/office/drawing/2014/main" id="{EA683B25-200C-4F52-913A-4F76D0A51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9" y="2091912"/>
            <a:ext cx="3269853" cy="2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ctpomd.com/wordpress/wp-content/uploads/2016/02/CTPO-Cedar-Park-Location.jpg">
            <a:extLst>
              <a:ext uri="{FF2B5EF4-FFF2-40B4-BE49-F238E27FC236}">
                <a16:creationId xmlns:a16="http://schemas.microsoft.com/office/drawing/2014/main" id="{81D3F6F8-11EE-40C5-94D2-A8F00D5DF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537" y="2091912"/>
            <a:ext cx="3307595" cy="21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ctpomd.com/wordpress/wp-content/uploads/2016/02/CTPO-Dell-Childrens-Location.jpg">
            <a:extLst>
              <a:ext uri="{FF2B5EF4-FFF2-40B4-BE49-F238E27FC236}">
                <a16:creationId xmlns:a16="http://schemas.microsoft.com/office/drawing/2014/main" id="{00787C2B-754D-47D9-93AA-44BAE7D51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14" y="2091912"/>
            <a:ext cx="3307718" cy="21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E1A14C-E05F-453B-9D41-5ACFF5B99395}"/>
              </a:ext>
            </a:extLst>
          </p:cNvPr>
          <p:cNvSpPr txBox="1"/>
          <p:nvPr/>
        </p:nvSpPr>
        <p:spPr>
          <a:xfrm>
            <a:off x="308758" y="4512623"/>
            <a:ext cx="3360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Central Austin</a:t>
            </a:r>
          </a:p>
          <a:p>
            <a:pPr algn="ctr"/>
            <a:r>
              <a:rPr lang="en-US" sz="2200" dirty="0"/>
              <a:t>1301 Barbara Jordan Blvd</a:t>
            </a:r>
          </a:p>
          <a:p>
            <a:pPr algn="ctr"/>
            <a:r>
              <a:rPr lang="en-US" sz="2200" dirty="0"/>
              <a:t>Suite #300</a:t>
            </a:r>
          </a:p>
          <a:p>
            <a:pPr algn="ctr"/>
            <a:r>
              <a:rPr lang="en-US" sz="2200" dirty="0"/>
              <a:t>Austin, TX 78723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E2067-68BA-4ECB-BC1C-2F4EB66F2ED7}"/>
              </a:ext>
            </a:extLst>
          </p:cNvPr>
          <p:cNvSpPr txBox="1"/>
          <p:nvPr/>
        </p:nvSpPr>
        <p:spPr>
          <a:xfrm>
            <a:off x="4391084" y="4512622"/>
            <a:ext cx="3242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Cedar Park</a:t>
            </a:r>
          </a:p>
          <a:p>
            <a:pPr algn="ctr"/>
            <a:r>
              <a:rPr lang="en-US" sz="2200" dirty="0"/>
              <a:t>1301 Medical Parkway</a:t>
            </a:r>
          </a:p>
          <a:p>
            <a:pPr algn="ctr"/>
            <a:r>
              <a:rPr lang="en-US" sz="2200" dirty="0"/>
              <a:t>Suite #330</a:t>
            </a:r>
          </a:p>
          <a:p>
            <a:pPr algn="ctr"/>
            <a:r>
              <a:rPr lang="en-US" sz="2200" dirty="0"/>
              <a:t>Cedar Park, TX 78613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4ADF1-3572-4883-8A0A-694D292DD182}"/>
              </a:ext>
            </a:extLst>
          </p:cNvPr>
          <p:cNvSpPr txBox="1"/>
          <p:nvPr/>
        </p:nvSpPr>
        <p:spPr>
          <a:xfrm>
            <a:off x="8173782" y="4512622"/>
            <a:ext cx="3906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Specialty Care Center</a:t>
            </a:r>
          </a:p>
          <a:p>
            <a:pPr algn="ctr"/>
            <a:r>
              <a:rPr lang="en-US" sz="2200" dirty="0"/>
              <a:t>Dell Children’s Medical Center</a:t>
            </a:r>
          </a:p>
          <a:p>
            <a:pPr algn="ctr"/>
            <a:r>
              <a:rPr lang="en-US" sz="2200" dirty="0"/>
              <a:t>4900 Mueller Blvd</a:t>
            </a:r>
          </a:p>
          <a:p>
            <a:pPr algn="ctr"/>
            <a:r>
              <a:rPr lang="en-US" sz="2200" dirty="0"/>
              <a:t>Austin, TX 78723</a:t>
            </a:r>
          </a:p>
        </p:txBody>
      </p:sp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C2717451-5150-4D33-9D6E-087BFB445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7" b="23923"/>
          <a:stretch/>
        </p:blipFill>
        <p:spPr bwMode="auto">
          <a:xfrm>
            <a:off x="4139881" y="-10255"/>
            <a:ext cx="3810000" cy="19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0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lated image">
            <a:extLst>
              <a:ext uri="{FF2B5EF4-FFF2-40B4-BE49-F238E27FC236}">
                <a16:creationId xmlns:a16="http://schemas.microsoft.com/office/drawing/2014/main" id="{8FA4E0A9-3E35-4BD1-BF36-B8F20F6BD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7" b="23923"/>
          <a:stretch/>
        </p:blipFill>
        <p:spPr bwMode="auto">
          <a:xfrm>
            <a:off x="4139881" y="-10255"/>
            <a:ext cx="3810000" cy="19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85411-679E-45C8-97D0-923DD142F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7" t="28989" r="814" b="18125"/>
          <a:stretch/>
        </p:blipFill>
        <p:spPr>
          <a:xfrm>
            <a:off x="1097280" y="2179413"/>
            <a:ext cx="10058400" cy="36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21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of Brain Injury: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450,000 children a year</a:t>
            </a:r>
          </a:p>
          <a:p>
            <a:pPr lvl="1"/>
            <a:r>
              <a:rPr lang="en-US" dirty="0"/>
              <a:t>Greater than 37,000 are severe </a:t>
            </a:r>
            <a:r>
              <a:rPr lang="en-US" dirty="0">
                <a:sym typeface="Wingdings" panose="05000000000000000000" pitchFamily="2" charset="2"/>
              </a:rPr>
              <a:t> 1.3 million life years affected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Age determines cause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&lt; 5 years  fall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5-14 years  fall, sports, car crash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&gt; 15 years  car crash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Significant cost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145,000 children living with TBI disability  $60 billion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eam luke hope for minds">
            <a:extLst>
              <a:ext uri="{FF2B5EF4-FFF2-40B4-BE49-F238E27FC236}">
                <a16:creationId xmlns:a16="http://schemas.microsoft.com/office/drawing/2014/main" id="{E888137D-A1E6-4E25-9E42-F1551763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76" y="2081001"/>
            <a:ext cx="36671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66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TBI Is Only Part of the Story: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Cerebral palsy </a:t>
            </a:r>
            <a:r>
              <a:rPr lang="en-US" dirty="0">
                <a:sym typeface="Wingdings" panose="05000000000000000000" pitchFamily="2" charset="2"/>
              </a:rPr>
              <a:t> static, non-progressive brain injury &lt; 2 years of age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Constant prevalence since the 1980’s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2.4 children per 1000 live births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3 Causes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Congenital  genetic mutations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Neonatal  intraventricular hemorrhage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Post-natal  non-accidental trauma 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erebral palsy ribbon">
            <a:extLst>
              <a:ext uri="{FF2B5EF4-FFF2-40B4-BE49-F238E27FC236}">
                <a16:creationId xmlns:a16="http://schemas.microsoft.com/office/drawing/2014/main" id="{152FCC96-F090-4B72-9F62-D738FA95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31" y="2042675"/>
            <a:ext cx="3629477" cy="36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6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You Need an Orthopedic Surgeon: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Brain injury affects bones and muscles!</a:t>
            </a:r>
          </a:p>
          <a:p>
            <a:pPr lvl="1"/>
            <a:r>
              <a:rPr lang="en-US" dirty="0"/>
              <a:t>Spasticity, flaccidity, dystonia, ataxia </a:t>
            </a:r>
          </a:p>
          <a:p>
            <a:pPr lvl="1"/>
            <a:r>
              <a:rPr lang="en-US" dirty="0"/>
              <a:t>Affects gait, seating tolerance, ADL’s,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Managing spastic tone improves quality of life</a:t>
            </a:r>
          </a:p>
          <a:p>
            <a:endParaRPr lang="en-US" dirty="0"/>
          </a:p>
          <a:p>
            <a:r>
              <a:rPr lang="en-US" dirty="0"/>
              <a:t>PM&amp;R and Orthopaedic Partnership</a:t>
            </a:r>
          </a:p>
          <a:p>
            <a:pPr lvl="1"/>
            <a:r>
              <a:rPr lang="en-US" dirty="0"/>
              <a:t>Supported by Dell Children’s</a:t>
            </a:r>
          </a:p>
          <a:p>
            <a:pPr lvl="1"/>
            <a:r>
              <a:rPr lang="en-US" dirty="0"/>
              <a:t>PT, Orthotists, Social Workers, and many more!</a:t>
            </a:r>
          </a:p>
          <a:p>
            <a:endParaRPr lang="en-US" dirty="0"/>
          </a:p>
          <a:p>
            <a:r>
              <a:rPr lang="en-US" dirty="0"/>
              <a:t>Surgery isn’t always a last resort</a:t>
            </a:r>
          </a:p>
          <a:p>
            <a:pPr lvl="1"/>
            <a:r>
              <a:rPr lang="en-US" dirty="0"/>
              <a:t>Early intervention can prevent major surgery later</a:t>
            </a:r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dell children's hospital of central texas logo">
            <a:extLst>
              <a:ext uri="{FF2B5EF4-FFF2-40B4-BE49-F238E27FC236}">
                <a16:creationId xmlns:a16="http://schemas.microsoft.com/office/drawing/2014/main" id="{BBE2CE46-D4BE-4168-9CF6-8DF33FDAF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6"/>
          <a:stretch/>
        </p:blipFill>
        <p:spPr bwMode="auto">
          <a:xfrm>
            <a:off x="6916190" y="2337351"/>
            <a:ext cx="4804168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21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Upper Extremity: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Deformity: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Shoulder  adduction + internal rotation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Forearm  pronation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Wrist  flexion + ulnar deviation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Hand  finger flexion + thumb-in-palm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Functional Impairment: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Reaching, grasping, releasing, manipulation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Cosmesis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Pain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DDB27-B269-4D9B-89C0-E9084D3F3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283" y="1845734"/>
            <a:ext cx="3983747" cy="37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FD18-4609-42AA-A20A-48DF1B22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Upper Extremity: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53D5-EF88-48E9-840C-D7688A34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Non-Operative Management:</a:t>
            </a:r>
          </a:p>
          <a:p>
            <a:pPr lvl="1"/>
            <a:r>
              <a:rPr lang="en-US" dirty="0"/>
              <a:t>Physiotherapy</a:t>
            </a:r>
          </a:p>
          <a:p>
            <a:pPr lvl="1"/>
            <a:r>
              <a:rPr lang="en-US" dirty="0"/>
              <a:t>Bracing</a:t>
            </a:r>
          </a:p>
          <a:p>
            <a:pPr lvl="1"/>
            <a:endParaRPr lang="en-US" dirty="0"/>
          </a:p>
          <a:p>
            <a:r>
              <a:rPr lang="en-US" dirty="0"/>
              <a:t>Operative Management:</a:t>
            </a:r>
          </a:p>
          <a:p>
            <a:pPr lvl="1"/>
            <a:r>
              <a:rPr lang="en-US" dirty="0"/>
              <a:t>Elbow </a:t>
            </a:r>
            <a:r>
              <a:rPr lang="en-US" dirty="0">
                <a:sym typeface="Wingdings" panose="05000000000000000000" pitchFamily="2" charset="2"/>
              </a:rPr>
              <a:t> contracture release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Wrist  tendon transfer vs. arthrodesis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Fingers/Thumb  </a:t>
            </a:r>
            <a:r>
              <a:rPr lang="en-US" dirty="0" err="1">
                <a:sym typeface="Wingdings" panose="05000000000000000000" pitchFamily="2" charset="2"/>
              </a:rPr>
              <a:t>botox</a:t>
            </a:r>
            <a:r>
              <a:rPr lang="en-US" dirty="0">
                <a:sym typeface="Wingdings" panose="05000000000000000000" pitchFamily="2" charset="2"/>
              </a:rPr>
              <a:t> vs. tendon transfer</a:t>
            </a:r>
            <a:endParaRPr lang="en-US" dirty="0"/>
          </a:p>
        </p:txBody>
      </p:sp>
      <p:pic>
        <p:nvPicPr>
          <p:cNvPr id="4" name="Picture 2" descr="http://www.ctpomd.com/wordpress/wp-content/uploads/2016/04/CTPO-Logo-White.png">
            <a:extLst>
              <a:ext uri="{FF2B5EF4-FFF2-40B4-BE49-F238E27FC236}">
                <a16:creationId xmlns:a16="http://schemas.microsoft.com/office/drawing/2014/main" id="{7A40C2EB-5DF8-41C7-A604-8972D1365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38251"/>
          <a:stretch/>
        </p:blipFill>
        <p:spPr bwMode="auto">
          <a:xfrm>
            <a:off x="140749" y="6390165"/>
            <a:ext cx="1226031" cy="4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texas">
            <a:extLst>
              <a:ext uri="{FF2B5EF4-FFF2-40B4-BE49-F238E27FC236}">
                <a16:creationId xmlns:a16="http://schemas.microsoft.com/office/drawing/2014/main" id="{B003FE54-0B4D-4398-AAFE-4DAB2AD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792" y="6428736"/>
            <a:ext cx="767316" cy="3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25C34-0D75-43EB-9E9A-CE0DA5AA7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66" t="38229" r="62245" b="18542"/>
          <a:stretch/>
        </p:blipFill>
        <p:spPr>
          <a:xfrm>
            <a:off x="10063385" y="112156"/>
            <a:ext cx="1943101" cy="2964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E4101-E748-4F1F-9DB4-816D54BC6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203" y="2756563"/>
            <a:ext cx="3959787" cy="2964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893BB-A116-4346-BE6A-EC0B0A61C919}"/>
              </a:ext>
            </a:extLst>
          </p:cNvPr>
          <p:cNvGrpSpPr/>
          <p:nvPr/>
        </p:nvGrpSpPr>
        <p:grpSpPr>
          <a:xfrm>
            <a:off x="5834164" y="2716461"/>
            <a:ext cx="3807573" cy="3152633"/>
            <a:chOff x="5834164" y="2716461"/>
            <a:chExt cx="3807573" cy="31526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640740-E199-4BC8-A65A-1996DB690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774" t="3204"/>
            <a:stretch/>
          </p:blipFill>
          <p:spPr>
            <a:xfrm>
              <a:off x="5834164" y="2716461"/>
              <a:ext cx="1872597" cy="31526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47434-A927-48B7-92F3-D7B40018F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31050" y="2716461"/>
              <a:ext cx="1910687" cy="3152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OITE-Peds" id="{3D04DAFA-2266-8B4B-AEB9-A2099218938B}" vid="{9158F5DF-52DA-5F48-A8B3-16DBA1C97F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21494722A5EE4AB8BF70F3525786E0" ma:contentTypeVersion="12" ma:contentTypeDescription="Create a new document." ma:contentTypeScope="" ma:versionID="949f3156b5b46f2a36077898b11d4992">
  <xsd:schema xmlns:xsd="http://www.w3.org/2001/XMLSchema" xmlns:xs="http://www.w3.org/2001/XMLSchema" xmlns:p="http://schemas.microsoft.com/office/2006/metadata/properties" xmlns:ns3="8b434f12-1d52-462e-bc3e-9d4648cd16a9" xmlns:ns4="0eaf98ed-0b9b-419e-a7d6-90d4b1173bbe" targetNamespace="http://schemas.microsoft.com/office/2006/metadata/properties" ma:root="true" ma:fieldsID="a5afc6fa78cc4b3bb3c7b8953406915f" ns3:_="" ns4:_="">
    <xsd:import namespace="8b434f12-1d52-462e-bc3e-9d4648cd16a9"/>
    <xsd:import namespace="0eaf98ed-0b9b-419e-a7d6-90d4b1173b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34f12-1d52-462e-bc3e-9d4648cd16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f98ed-0b9b-419e-a7d6-90d4b1173bb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8E8F18-0253-421C-8EB5-77831D3E53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434f12-1d52-462e-bc3e-9d4648cd16a9"/>
    <ds:schemaRef ds:uri="0eaf98ed-0b9b-419e-a7d6-90d4b1173b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3966B3-1944-46D1-B546-70CE9C086C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77E469-543F-4B87-AC11-54A7E1D469B0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0eaf98ed-0b9b-419e-a7d6-90d4b1173bbe"/>
    <ds:schemaRef ds:uri="8b434f12-1d52-462e-bc3e-9d4648cd16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3971</TotalTime>
  <Words>980</Words>
  <Application>Microsoft Office PowerPoint</Application>
  <PresentationFormat>Widescreen</PresentationFormat>
  <Paragraphs>236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Calibri</vt:lpstr>
      <vt:lpstr>Calibri Light</vt:lpstr>
      <vt:lpstr>Retrospect</vt:lpstr>
      <vt:lpstr>Shoulders, Elbows, Knees, and Toes…and Everything in Between  The Orthopaedic Management of Brain Injury Patients </vt:lpstr>
      <vt:lpstr>But First, Who I Am:</vt:lpstr>
      <vt:lpstr>PowerPoint Presentation</vt:lpstr>
      <vt:lpstr>PowerPoint Presentation</vt:lpstr>
      <vt:lpstr>Incidence of Brain Injury:</vt:lpstr>
      <vt:lpstr>TBI Is Only Part of the Story:</vt:lpstr>
      <vt:lpstr>Why You Need an Orthopedic Surgeon:</vt:lpstr>
      <vt:lpstr>The Upper Extremity:</vt:lpstr>
      <vt:lpstr>The Upper Extremity:</vt:lpstr>
      <vt:lpstr>The Hips:</vt:lpstr>
      <vt:lpstr>The Hips:</vt:lpstr>
      <vt:lpstr>The Knees:</vt:lpstr>
      <vt:lpstr>The Knees:</vt:lpstr>
      <vt:lpstr>Foot and Ankle</vt:lpstr>
      <vt:lpstr>Foot and Ankle</vt:lpstr>
      <vt:lpstr>The Spine: What is Scoliosis?</vt:lpstr>
      <vt:lpstr>Curves After Brain Injury are Different!</vt:lpstr>
      <vt:lpstr>Don’t Forget About the Pelvis!</vt:lpstr>
      <vt:lpstr>Why Does Your Child Develop Scoliosis?</vt:lpstr>
      <vt:lpstr>Scoliosis After Spinal Cord Injury:</vt:lpstr>
      <vt:lpstr>My Two Cents…</vt:lpstr>
      <vt:lpstr>Non-Operative Treatment:</vt:lpstr>
      <vt:lpstr>Should My Child Wear a Brace?</vt:lpstr>
      <vt:lpstr>Surgical Treatment:</vt:lpstr>
      <vt:lpstr>Surgical Treatment: How is it Done?</vt:lpstr>
      <vt:lpstr>Surgical Treatment: How to Have Success</vt:lpstr>
      <vt:lpstr>Conclusion: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Nunziato</dc:creator>
  <cp:lastModifiedBy>Brian Kaufman</cp:lastModifiedBy>
  <cp:revision>48</cp:revision>
  <dcterms:created xsi:type="dcterms:W3CDTF">2019-10-21T23:45:23Z</dcterms:created>
  <dcterms:modified xsi:type="dcterms:W3CDTF">2021-10-23T15:21:40Z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0x010100E721494722A5EE4AB8BF70F3525786E0</vt:lpwstr>
  </property>
</Properties>
</file>